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428" r:id="rId3"/>
    <p:sldId id="429" r:id="rId4"/>
    <p:sldId id="430" r:id="rId5"/>
    <p:sldId id="425" r:id="rId6"/>
    <p:sldId id="311" r:id="rId7"/>
    <p:sldId id="397" r:id="rId8"/>
    <p:sldId id="398" r:id="rId9"/>
    <p:sldId id="400" r:id="rId10"/>
    <p:sldId id="399" r:id="rId11"/>
    <p:sldId id="366" r:id="rId12"/>
    <p:sldId id="260" r:id="rId13"/>
    <p:sldId id="424" r:id="rId14"/>
    <p:sldId id="403" r:id="rId15"/>
    <p:sldId id="422" r:id="rId16"/>
    <p:sldId id="420" r:id="rId17"/>
    <p:sldId id="423" r:id="rId18"/>
    <p:sldId id="421" r:id="rId19"/>
    <p:sldId id="415" r:id="rId20"/>
    <p:sldId id="438" r:id="rId21"/>
    <p:sldId id="440" r:id="rId22"/>
    <p:sldId id="446" r:id="rId23"/>
    <p:sldId id="443" r:id="rId24"/>
    <p:sldId id="376" r:id="rId25"/>
    <p:sldId id="384" r:id="rId26"/>
    <p:sldId id="426" r:id="rId27"/>
    <p:sldId id="377" r:id="rId28"/>
    <p:sldId id="437" r:id="rId29"/>
    <p:sldId id="436" r:id="rId30"/>
    <p:sldId id="444" r:id="rId31"/>
    <p:sldId id="341" r:id="rId32"/>
    <p:sldId id="408" r:id="rId33"/>
    <p:sldId id="409" r:id="rId34"/>
    <p:sldId id="441" r:id="rId35"/>
    <p:sldId id="413" r:id="rId36"/>
    <p:sldId id="445" r:id="rId37"/>
    <p:sldId id="362" r:id="rId38"/>
    <p:sldId id="442" r:id="rId39"/>
    <p:sldId id="352" r:id="rId40"/>
    <p:sldId id="339"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EAEAEA"/>
    <a:srgbClr val="CC3300"/>
    <a:srgbClr val="FF3300"/>
    <a:srgbClr val="A7E8FF"/>
    <a:srgbClr val="0066FF"/>
    <a:srgbClr val="D8DAC4"/>
    <a:srgbClr val="E9EDB1"/>
    <a:srgbClr val="CC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79859" autoAdjust="0"/>
  </p:normalViewPr>
  <p:slideViewPr>
    <p:cSldViewPr>
      <p:cViewPr varScale="1">
        <p:scale>
          <a:sx n="90" d="100"/>
          <a:sy n="90" d="100"/>
        </p:scale>
        <p:origin x="-68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2305C76-5632-46D2-84C2-0CF258F9DA0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9D0B705C-43A7-465D-B842-96DA722945FA}" type="slidenum">
              <a:rPr lang="en-US"/>
              <a:pPr/>
              <a:t>1</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integrator</a:t>
            </a:r>
            <a:r>
              <a:rPr lang="en-US" baseline="0" dirty="0" smtClean="0"/>
              <a:t> may also choose to sacrifice functionality for security, for example, by denying scripts in third party content.</a:t>
            </a:r>
          </a:p>
          <a:p>
            <a:endParaRPr lang="en-US" baseline="0" dirty="0" smtClean="0"/>
          </a:p>
          <a:p>
            <a:r>
              <a:rPr lang="en-US" baseline="0" dirty="0" smtClean="0"/>
              <a:t>This is the case for MySpace.com. MySpace.com disallows scripts in user profiles as a measure against cross-site scripting attacks. Malicious scripts in a user profile execute on browsers whose users visit the profile. By denying the scripts, MySpace.com hopes to prevent XSS attacks.</a:t>
            </a:r>
          </a:p>
          <a:p>
            <a:endParaRPr lang="en-US" baseline="0" dirty="0" smtClean="0"/>
          </a:p>
          <a:p>
            <a:r>
              <a:rPr lang="en-US" baseline="0" dirty="0" smtClean="0"/>
              <a:t>But not all scripts are bad, so some nice functionality is sacrificed here. And denying scripts is not easy, the notorious </a:t>
            </a:r>
            <a:r>
              <a:rPr lang="en-US" baseline="0" dirty="0" err="1" smtClean="0"/>
              <a:t>Samy</a:t>
            </a:r>
            <a:r>
              <a:rPr lang="en-US" baseline="0" dirty="0" smtClean="0"/>
              <a:t> worm still managed to include scripts in user profiles and infected millions of MySpace users in just 20 hours. </a:t>
            </a:r>
          </a:p>
          <a:p>
            <a:endParaRPr lang="en-US" baseline="0" dirty="0" smtClean="0"/>
          </a:p>
        </p:txBody>
      </p:sp>
      <p:sp>
        <p:nvSpPr>
          <p:cNvPr id="4" name="Slide Number Placeholder 3"/>
          <p:cNvSpPr>
            <a:spLocks noGrp="1"/>
          </p:cNvSpPr>
          <p:nvPr>
            <p:ph type="sldNum" sz="quarter" idx="10"/>
          </p:nvPr>
        </p:nvSpPr>
        <p:spPr/>
        <p:txBody>
          <a:bodyPr/>
          <a:lstStyle/>
          <a:p>
            <a:fld id="{72305C76-5632-46D2-84C2-0CF258F9DA0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9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900" baseline="0" dirty="0" smtClean="0"/>
              <a:t>This motivated our </a:t>
            </a:r>
            <a:r>
              <a:rPr lang="en-US" sz="900" baseline="0" dirty="0" err="1" smtClean="0"/>
              <a:t>MashupOS</a:t>
            </a:r>
            <a:r>
              <a:rPr lang="en-US" sz="900" baseline="0" dirty="0" smtClean="0"/>
              <a:t> project at Microsoft Research. In this project, we aim to enable browsers to be a multi-principal OS.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9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900" baseline="0" dirty="0" smtClean="0"/>
              <a:t>The focus of this paper is on the protection and communication abstractions for the browsers.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9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900" dirty="0" smtClean="0"/>
              <a:t>Protection is to prevent one principal, or domain in this context, from compromising the confidentiality and integrity of other principals.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900" dirty="0" smtClean="0"/>
              <a:t>Communications allow custom</a:t>
            </a:r>
            <a:r>
              <a:rPr lang="en-US" sz="900" baseline="0" dirty="0" smtClean="0"/>
              <a:t> and </a:t>
            </a:r>
            <a:r>
              <a:rPr lang="en-US" sz="900" dirty="0" smtClean="0"/>
              <a:t>more</a:t>
            </a:r>
            <a:r>
              <a:rPr lang="en-US" sz="900" baseline="0" dirty="0" smtClean="0"/>
              <a:t> fine-grained access control across isolation boundaries</a:t>
            </a:r>
            <a:endParaRPr lang="en-US"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key lesson we learned from the Same origin policy</a:t>
            </a:r>
            <a:r>
              <a:rPr lang="en-US" baseline="0" dirty="0" smtClean="0"/>
              <a:t> is that we must understand all common trust levels between content providers and integrators and we should provide an abstraction for each trust level. Otherwise, integrators would have to make tradeoffs between security and functionality.</a:t>
            </a:r>
          </a:p>
          <a:p>
            <a:endParaRPr lang="en-US" baseline="0" dirty="0" smtClean="0"/>
          </a:p>
          <a:p>
            <a:r>
              <a:rPr lang="en-US" baseline="0" dirty="0" smtClean="0"/>
              <a:t>Our goal is to …</a:t>
            </a:r>
          </a:p>
          <a:p>
            <a:endParaRPr lang="en-US" baseline="0" dirty="0" smtClean="0"/>
          </a:p>
          <a:p>
            <a:r>
              <a:rPr lang="en-US" baseline="0" dirty="0" smtClean="0"/>
              <a:t>Also, the new abstractions that we propose should be backward compatible for easy adoption, and the new content that we enable should not have any unintended behavior with existing abstractions.</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find</a:t>
            </a:r>
            <a:r>
              <a:rPr lang="en-US" baseline="0" dirty="0" smtClean="0"/>
              <a:t> missing abstractions in today’s browsers, we construct a table that enumerates all possible trust relationships between an integrator, i.com, and a piece of content provided by a provider, the blue content here.</a:t>
            </a:r>
          </a:p>
          <a:p>
            <a:endParaRPr lang="en-US" baseline="0" dirty="0" smtClean="0"/>
          </a:p>
          <a:p>
            <a:r>
              <a:rPr lang="en-US" baseline="0" dirty="0" smtClean="0"/>
              <a:t># When i.com is not trusted to access the blue content </a:t>
            </a:r>
          </a:p>
          <a:p>
            <a:r>
              <a:rPr lang="en-US" baseline="0" dirty="0" smtClean="0"/>
              <a:t># and the blue content is not trusted to access </a:t>
            </a:r>
            <a:r>
              <a:rPr lang="en-US" baseline="0" dirty="0" err="1" smtClean="0"/>
              <a:t>i.com’s</a:t>
            </a:r>
            <a:r>
              <a:rPr lang="en-US" baseline="0" dirty="0" smtClean="0"/>
              <a:t> resources, </a:t>
            </a:r>
          </a:p>
          <a:p>
            <a:r>
              <a:rPr lang="en-US" baseline="0" dirty="0" smtClean="0"/>
              <a:t># the semantics of the blue content is that it is isolated from any integrators. We call such content “isolated content”. </a:t>
            </a:r>
          </a:p>
          <a:p>
            <a:r>
              <a:rPr lang="en-US" baseline="0" dirty="0" smtClean="0"/>
              <a:t># The abstraction for this trust relationship exists today, they are the &lt;frame&gt; tags for HTML content. </a:t>
            </a:r>
          </a:p>
          <a:p>
            <a:r>
              <a:rPr lang="en-US" baseline="0" dirty="0" smtClean="0"/>
              <a:t>#The isolated content runs as the principle of the provider, p.com, and access all resources belonging to the provider p.com</a:t>
            </a:r>
          </a:p>
          <a:p>
            <a:r>
              <a:rPr lang="en-US" baseline="0" dirty="0" smtClean="0"/>
              <a:t># and cannot access any of the integrator </a:t>
            </a:r>
            <a:r>
              <a:rPr lang="en-US" baseline="0" dirty="0" err="1" smtClean="0"/>
              <a:t>i.com’s</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When i.com is trusted to access the blue content </a:t>
            </a:r>
          </a:p>
          <a:p>
            <a:r>
              <a:rPr lang="en-US" baseline="0" dirty="0" smtClean="0"/>
              <a:t># and the blue content is trusted to access </a:t>
            </a:r>
            <a:r>
              <a:rPr lang="en-US" baseline="0" dirty="0" err="1" smtClean="0"/>
              <a:t>i.com’s</a:t>
            </a:r>
            <a:r>
              <a:rPr lang="en-US" baseline="0" dirty="0" smtClean="0"/>
              <a:t> resources, </a:t>
            </a:r>
          </a:p>
          <a:p>
            <a:r>
              <a:rPr lang="en-US" baseline="0" dirty="0" smtClean="0"/>
              <a:t># the semantics of the blue content is open in that any domain can integrate it.</a:t>
            </a:r>
          </a:p>
          <a:p>
            <a:r>
              <a:rPr lang="en-US" baseline="0" dirty="0" smtClean="0"/>
              <a:t># The &lt;script&gt; tag realizes this trust relationship today</a:t>
            </a:r>
          </a:p>
          <a:p>
            <a:r>
              <a:rPr lang="en-US" baseline="0" dirty="0" smtClean="0"/>
              <a:t># The open content runs as the principle of the integrator, i.com, and can access all of </a:t>
            </a:r>
            <a:r>
              <a:rPr lang="en-US" baseline="0" dirty="0" err="1" smtClean="0"/>
              <a:t>i.com’s</a:t>
            </a:r>
            <a:r>
              <a:rPr lang="en-US" baseline="0" dirty="0" smtClean="0"/>
              <a:t> resources</a:t>
            </a:r>
          </a:p>
          <a:p>
            <a:endParaRPr lang="en-US" baseline="0" dirty="0" smtClean="0"/>
          </a:p>
          <a:p>
            <a:r>
              <a:rPr lang="en-US" baseline="0" dirty="0" smtClean="0"/>
              <a:t># when i.com is not trusted to access the blue content, but the blue content can access i.com, this trust relationship does not really make sense; we cannot think of any scenarios that follow this trust relationship</a:t>
            </a:r>
          </a:p>
          <a:p>
            <a:endParaRPr lang="en-US" baseline="0" dirty="0" smtClean="0"/>
          </a:p>
          <a:p>
            <a:r>
              <a:rPr lang="en-US" baseline="0" dirty="0" smtClean="0"/>
              <a:t>We found no compelling motivation for this trust relationship</a:t>
            </a:r>
          </a:p>
          <a:p>
            <a:endParaRPr lang="en-US" baseline="0" dirty="0" smtClean="0"/>
          </a:p>
          <a:p>
            <a:endParaRPr lang="en-US" baseline="0" dirty="0" smtClean="0"/>
          </a:p>
          <a:p>
            <a:endParaRPr lang="en-US" baseline="0" dirty="0"/>
          </a:p>
          <a:p>
            <a:endParaRPr lang="en-US" baseline="0" dirty="0" smtClean="0"/>
          </a:p>
        </p:txBody>
      </p:sp>
      <p:sp>
        <p:nvSpPr>
          <p:cNvPr id="4" name="Slide Number Placeholder 3"/>
          <p:cNvSpPr>
            <a:spLocks noGrp="1"/>
          </p:cNvSpPr>
          <p:nvPr>
            <p:ph type="sldNum" sz="quarter" idx="10"/>
          </p:nvPr>
        </p:nvSpPr>
        <p:spPr/>
        <p:txBody>
          <a:bodyPr/>
          <a:lstStyle/>
          <a:p>
            <a:fld id="{72305C76-5632-46D2-84C2-0CF258F9DA0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When i.com is trusted to access the blue content </a:t>
            </a:r>
          </a:p>
          <a:p>
            <a:r>
              <a:rPr lang="en-US" baseline="0" dirty="0" smtClean="0"/>
              <a:t># and the blue content is trusted to access </a:t>
            </a:r>
            <a:r>
              <a:rPr lang="en-US" baseline="0" dirty="0" err="1" smtClean="0"/>
              <a:t>i.com’s</a:t>
            </a:r>
            <a:r>
              <a:rPr lang="en-US" baseline="0" dirty="0" smtClean="0"/>
              <a:t> resources, </a:t>
            </a:r>
          </a:p>
          <a:p>
            <a:r>
              <a:rPr lang="en-US" baseline="0" dirty="0" smtClean="0"/>
              <a:t># the semantics of the blue content is open in that any domain can integrate it.</a:t>
            </a:r>
          </a:p>
          <a:p>
            <a:r>
              <a:rPr lang="en-US" baseline="0" dirty="0" smtClean="0"/>
              <a:t># The &lt;script&gt; tag realizes this trust relationship today</a:t>
            </a:r>
          </a:p>
          <a:p>
            <a:r>
              <a:rPr lang="en-US" baseline="0" dirty="0" smtClean="0"/>
              <a:t># The open content runs as the principle of the integrator, i.com, and can access all of </a:t>
            </a:r>
            <a:r>
              <a:rPr lang="en-US" baseline="0" dirty="0" err="1" smtClean="0"/>
              <a:t>i.com’s</a:t>
            </a:r>
            <a:r>
              <a:rPr lang="en-US" baseline="0" dirty="0" smtClean="0"/>
              <a:t> resources</a:t>
            </a:r>
          </a:p>
          <a:p>
            <a:endParaRPr lang="en-US" baseline="0" dirty="0" smtClean="0"/>
          </a:p>
          <a:p>
            <a:r>
              <a:rPr lang="en-US" baseline="0" dirty="0" smtClean="0"/>
              <a:t># when i.com is not trusted to access the blue content, but the blue content can access i.com, this trust relationship does not really make sense; we cannot think of any scenarios that follow this trust relationship</a:t>
            </a:r>
          </a:p>
          <a:p>
            <a:endParaRPr lang="en-US" baseline="0" dirty="0" smtClean="0"/>
          </a:p>
          <a:p>
            <a:r>
              <a:rPr lang="en-US" baseline="0" dirty="0" smtClean="0"/>
              <a:t>We found no compelling motivation for this trust relationship</a:t>
            </a:r>
          </a:p>
          <a:p>
            <a:endParaRPr lang="en-US" baseline="0" dirty="0" smtClean="0"/>
          </a:p>
          <a:p>
            <a:endParaRPr lang="en-US" baseline="0" dirty="0" smtClean="0"/>
          </a:p>
          <a:p>
            <a:endParaRPr lang="en-US" baseline="0" dirty="0"/>
          </a:p>
          <a:p>
            <a:endParaRPr lang="en-US" baseline="0" dirty="0" smtClean="0"/>
          </a:p>
        </p:txBody>
      </p:sp>
      <p:sp>
        <p:nvSpPr>
          <p:cNvPr id="4" name="Slide Number Placeholder 3"/>
          <p:cNvSpPr>
            <a:spLocks noGrp="1"/>
          </p:cNvSpPr>
          <p:nvPr>
            <p:ph type="sldNum" sz="quarter" idx="10"/>
          </p:nvPr>
        </p:nvSpPr>
        <p:spPr/>
        <p:txBody>
          <a:bodyPr/>
          <a:lstStyle/>
          <a:p>
            <a:fld id="{72305C76-5632-46D2-84C2-0CF258F9DA0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The last row of the table is when i.com is trusted to access the blue content </a:t>
            </a:r>
          </a:p>
          <a:p>
            <a:r>
              <a:rPr lang="en-US" baseline="0" dirty="0" smtClean="0"/>
              <a:t># and the blue content is not trusted to access </a:t>
            </a:r>
            <a:r>
              <a:rPr lang="en-US" baseline="0" dirty="0" err="1" smtClean="0"/>
              <a:t>i.com’s</a:t>
            </a:r>
            <a:r>
              <a:rPr lang="en-US" baseline="0" dirty="0" smtClean="0"/>
              <a:t> resources.</a:t>
            </a:r>
          </a:p>
          <a:p>
            <a:endParaRPr lang="en-US" baseline="0" dirty="0" smtClean="0"/>
          </a:p>
          <a:p>
            <a:r>
              <a:rPr lang="en-US" baseline="0" dirty="0" smtClean="0"/>
              <a:t># For example, i.com may want to use an external script and yet does not want the script to access </a:t>
            </a:r>
            <a:r>
              <a:rPr lang="en-US" baseline="0" dirty="0" err="1" smtClean="0"/>
              <a:t>i.com’s</a:t>
            </a:r>
            <a:r>
              <a:rPr lang="en-US" baseline="0" dirty="0" smtClean="0"/>
              <a:t> resources</a:t>
            </a:r>
          </a:p>
          <a:p>
            <a:r>
              <a:rPr lang="en-US" baseline="0" dirty="0" smtClean="0"/>
              <a:t> </a:t>
            </a:r>
          </a:p>
          <a:p>
            <a:r>
              <a:rPr lang="en-US" baseline="0" dirty="0" smtClean="0"/>
              <a:t># For this scenario, the content should not run as the provider since the integrator can manipulate the content, and the content should not run as the integrator, either, since the integrator does not grant any resource access to it.</a:t>
            </a:r>
          </a:p>
          <a:p>
            <a:endParaRPr lang="en-US" baseline="0" dirty="0" smtClean="0"/>
          </a:p>
          <a:p>
            <a:r>
              <a:rPr lang="en-US" baseline="0" dirty="0" smtClean="0"/>
              <a:t># No protection abstraction is available today for this trust relationship. </a:t>
            </a:r>
          </a:p>
          <a:p>
            <a:endParaRPr lang="en-US" baseline="0" dirty="0" smtClean="0"/>
          </a:p>
          <a:p>
            <a:r>
              <a:rPr lang="en-US" baseline="0" dirty="0" smtClean="0"/>
              <a:t># here, we introduce “unauthorized” content and the corresponding sandbox abstractions for browsers to render such content</a:t>
            </a:r>
          </a:p>
          <a:p>
            <a:endParaRPr lang="en-US" baseline="0" dirty="0" smtClean="0"/>
          </a:p>
          <a:p>
            <a:r>
              <a:rPr lang="en-US" baseline="0" dirty="0" smtClean="0"/>
              <a:t>** </a:t>
            </a:r>
            <a:r>
              <a:rPr lang="en-US" baseline="0" dirty="0" err="1" smtClean="0"/>
              <a:t>clealry</a:t>
            </a:r>
            <a:r>
              <a:rPr lang="en-US" baseline="0" dirty="0" smtClean="0"/>
              <a:t> don’t run as integrator. However, even if provider provided the content, we don’t want this content to run as the provider since the integrator could tamper the content</a:t>
            </a:r>
          </a:p>
        </p:txBody>
      </p:sp>
      <p:sp>
        <p:nvSpPr>
          <p:cNvPr id="4" name="Slide Number Placeholder 3"/>
          <p:cNvSpPr>
            <a:spLocks noGrp="1"/>
          </p:cNvSpPr>
          <p:nvPr>
            <p:ph type="sldNum" sz="quarter" idx="10"/>
          </p:nvPr>
        </p:nvSpPr>
        <p:spPr/>
        <p:txBody>
          <a:bodyPr/>
          <a:lstStyle/>
          <a:p>
            <a:fld id="{72305C76-5632-46D2-84C2-0CF258F9DA0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Achieving the goal of no</a:t>
            </a:r>
            <a:r>
              <a:rPr lang="en-US" baseline="0" dirty="0" smtClean="0"/>
              <a:t> unintended behavior</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details in the coming slides</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picture is good here</a:t>
            </a:r>
          </a:p>
          <a:p>
            <a:endParaRPr lang="en-US" dirty="0" smtClean="0"/>
          </a:p>
          <a:p>
            <a:r>
              <a:rPr lang="en-US" dirty="0" smtClean="0"/>
              <a:t>Definitely talk about the div</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Protection</a:t>
            </a:r>
            <a:r>
              <a:rPr lang="en-US" baseline="0" dirty="0" smtClean="0"/>
              <a:t> abstractions provide default isolation boundaries.</a:t>
            </a:r>
            <a:endParaRPr lang="en-US" baseline="0" smtClean="0"/>
          </a:p>
          <a:p>
            <a:endParaRPr lang="en-US" smtClean="0"/>
          </a:p>
          <a:p>
            <a:r>
              <a:rPr lang="en-US" dirty="0" smtClean="0"/>
              <a:t>For </a:t>
            </a:r>
            <a:r>
              <a:rPr lang="en-US" dirty="0" smtClean="0"/>
              <a:t>custom,</a:t>
            </a:r>
            <a:r>
              <a:rPr lang="en-US" baseline="0" dirty="0" smtClean="0"/>
              <a:t> fine-grained access control, we propose a </a:t>
            </a:r>
            <a:r>
              <a:rPr lang="en-US" baseline="0" dirty="0" err="1" smtClean="0"/>
              <a:t>CommRequest</a:t>
            </a:r>
            <a:r>
              <a:rPr lang="en-US" baseline="0" dirty="0" smtClean="0"/>
              <a:t> communication abstraction for message passing across isolation boundary</a:t>
            </a:r>
            <a:r>
              <a:rPr lang="en-US" baseline="0" dirty="0" smtClean="0"/>
              <a:t>. </a:t>
            </a:r>
            <a:r>
              <a:rPr lang="en-US" baseline="0" dirty="0" err="1" smtClean="0"/>
              <a:t>MashupOS</a:t>
            </a:r>
            <a:r>
              <a:rPr lang="en-US" baseline="0" dirty="0" smtClean="0"/>
              <a:t> boundaries are across domains and from authorized content to its outside. </a:t>
            </a:r>
          </a:p>
          <a:p>
            <a:endParaRPr lang="en-US" baseline="0" dirty="0" smtClean="0"/>
          </a:p>
          <a:p>
            <a:r>
              <a:rPr lang="en-US" baseline="0" dirty="0" smtClean="0"/>
              <a:t>Our </a:t>
            </a:r>
            <a:r>
              <a:rPr lang="en-US" baseline="0" dirty="0" smtClean="0"/>
              <a:t>proposal unifies existing proposals on browser-side communications as well as browser-to-server communications.</a:t>
            </a:r>
          </a:p>
          <a:p>
            <a:endParaRPr lang="en-US" baseline="0" dirty="0" smtClean="0"/>
          </a:p>
          <a:p>
            <a:pPr marL="228600" indent="-228600">
              <a:buAutoNum type="arabicPeriod"/>
            </a:pPr>
            <a:r>
              <a:rPr lang="en-US" baseline="0" dirty="0" smtClean="0"/>
              <a:t>Server </a:t>
            </a:r>
            <a:r>
              <a:rPr lang="en-US" baseline="0" dirty="0" smtClean="0"/>
              <a:t>may be in browser</a:t>
            </a:r>
          </a:p>
          <a:p>
            <a:pPr marL="228600" indent="-228600">
              <a:buAutoNum type="arabicPeriod"/>
            </a:pPr>
            <a:r>
              <a:rPr lang="en-US" baseline="0" dirty="0" smtClean="0"/>
              <a:t>Cross domain allowed</a:t>
            </a:r>
          </a:p>
          <a:p>
            <a:pPr marL="228600" indent="-228600">
              <a:buAutoNum type="arabicPeriod"/>
            </a:pPr>
            <a:r>
              <a:rPr lang="en-US" baseline="0" dirty="0" smtClean="0"/>
              <a:t>Server is told the source domain</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indent="-457200">
              <a:lnSpc>
                <a:spcPct val="80000"/>
              </a:lnSpc>
            </a:pPr>
            <a:r>
              <a:rPr lang="en-US" sz="2400" dirty="0" smtClean="0"/>
              <a:t>Key properties: </a:t>
            </a:r>
          </a:p>
          <a:p>
            <a:pPr marL="838200" lvl="1" indent="-381000">
              <a:lnSpc>
                <a:spcPct val="80000"/>
              </a:lnSpc>
            </a:pPr>
            <a:r>
              <a:rPr lang="en-US" sz="2000" dirty="0" smtClean="0"/>
              <a:t>Browsers label the originating domain of the request</a:t>
            </a:r>
          </a:p>
          <a:p>
            <a:pPr marL="838200" lvl="1" indent="-381000">
              <a:lnSpc>
                <a:spcPct val="80000"/>
              </a:lnSpc>
            </a:pPr>
            <a:r>
              <a:rPr lang="en-US" sz="2000" dirty="0" smtClean="0"/>
              <a:t>No implicit information (such as cookie) sent </a:t>
            </a:r>
          </a:p>
          <a:p>
            <a:pPr marL="838200" lvl="1" indent="-381000">
              <a:lnSpc>
                <a:spcPct val="80000"/>
              </a:lnSpc>
            </a:pPr>
            <a:r>
              <a:rPr lang="en-US" sz="2000" dirty="0" smtClean="0"/>
              <a:t>For browser-server communication, HTTP content-type must be “application/</a:t>
            </a:r>
            <a:r>
              <a:rPr lang="en-US" sz="2000" dirty="0" err="1" smtClean="0"/>
              <a:t>CommRequest</a:t>
            </a:r>
            <a:r>
              <a:rPr lang="en-US" sz="2000" dirty="0" smtClean="0"/>
              <a:t>” to avoid interaction with legacy servers</a:t>
            </a:r>
          </a:p>
          <a:p>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that content from legacy servers will be discarded</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en-US" dirty="0" smtClean="0"/>
              <a:t>Realized almost all proposed abstractions and their properties except the feature of decoupling display from </a:t>
            </a:r>
            <a:r>
              <a:rPr lang="en-US" dirty="0" err="1" smtClean="0"/>
              <a:t>ServiceInstance</a:t>
            </a:r>
            <a:endParaRPr lang="en-US" dirty="0" smtClean="0"/>
          </a:p>
          <a:p>
            <a:pPr lvl="1"/>
            <a:r>
              <a:rPr lang="en-US" dirty="0" smtClean="0"/>
              <a:t>Requires one </a:t>
            </a:r>
            <a:r>
              <a:rPr lang="en-US" dirty="0" err="1" smtClean="0"/>
              <a:t>Friv</a:t>
            </a:r>
            <a:r>
              <a:rPr lang="en-US" dirty="0" smtClean="0"/>
              <a:t> per </a:t>
            </a:r>
            <a:r>
              <a:rPr lang="en-US" dirty="0" err="1" smtClean="0"/>
              <a:t>ServiceInstances</a:t>
            </a:r>
            <a:r>
              <a:rPr lang="en-US" dirty="0" smtClean="0"/>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a:t>
            </a:r>
            <a:r>
              <a:rPr lang="en-US" baseline="0" dirty="0" smtClean="0"/>
              <a:t> picture</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39</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305C76-5632-46D2-84C2-0CF258F9DA0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900" dirty="0" smtClean="0"/>
              <a:t>Web content has evolved from single-principal services where</a:t>
            </a:r>
            <a:r>
              <a:rPr lang="en-US" sz="900" baseline="0" dirty="0" smtClean="0"/>
              <a:t> a</a:t>
            </a:r>
            <a:r>
              <a:rPr lang="en-US" sz="900" dirty="0" smtClean="0"/>
              <a:t> content provider services content from just</a:t>
            </a:r>
            <a:r>
              <a:rPr lang="en-US" sz="900" baseline="0" dirty="0" smtClean="0"/>
              <a:t> its own domain </a:t>
            </a:r>
            <a:r>
              <a:rPr lang="en-US" sz="900" dirty="0" smtClean="0"/>
              <a:t>to multi-principal services or client</a:t>
            </a:r>
            <a:r>
              <a:rPr lang="en-US" sz="900" baseline="0" dirty="0" smtClean="0"/>
              <a:t> </a:t>
            </a:r>
            <a:r>
              <a:rPr lang="en-US" sz="900" baseline="0" dirty="0" err="1" smtClean="0"/>
              <a:t>mashups</a:t>
            </a:r>
            <a:r>
              <a:rPr lang="en-US" sz="900" dirty="0" smtClean="0"/>
              <a:t> where data</a:t>
            </a:r>
            <a:r>
              <a:rPr lang="en-US" sz="900" baseline="0" dirty="0" smtClean="0"/>
              <a:t> and code from mutually distrusting domains interact programmatically in a single page at the browser. And they share the underlying resources.  The principal here is a domain.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9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For example, housingmap.com retrieves</a:t>
            </a:r>
            <a:r>
              <a:rPr lang="en-US" sz="1200" baseline="0" dirty="0" smtClean="0"/>
              <a:t> housing info from craigslist and uses Google’s map script to provide a mapped housing service.</a:t>
            </a:r>
            <a:endParaRPr lang="en-US"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As another example,</a:t>
            </a:r>
            <a:r>
              <a:rPr lang="en-US" sz="1200" baseline="0" dirty="0" smtClean="0"/>
              <a:t> both Google and Windows Live offer personalized desktop service that gathers many user-selected third-party gadgets into one page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It is exactly this kind of client</a:t>
            </a:r>
            <a:r>
              <a:rPr lang="en-US" sz="1200" baseline="0" dirty="0" smtClean="0"/>
              <a:t> </a:t>
            </a:r>
            <a:r>
              <a:rPr lang="en-US" sz="1200" dirty="0" err="1" smtClean="0"/>
              <a:t>mashups</a:t>
            </a:r>
            <a:r>
              <a:rPr lang="en-US" sz="1200" baseline="0" dirty="0" smtClean="0"/>
              <a:t> that have fueled web 2.0, the richness in such services is challenging the desktop PC world.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72305C76-5632-46D2-84C2-0CF258F9DA0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Today’s browsers offer just two</a:t>
            </a:r>
            <a:r>
              <a:rPr lang="en-US" baseline="0" dirty="0" smtClean="0"/>
              <a:t> ways for cross-domain content to interact:</a:t>
            </a:r>
          </a:p>
          <a:p>
            <a:r>
              <a:rPr lang="en-US" baseline="0" dirty="0" smtClean="0"/>
              <a:t>Either there is no interactions through the frame tags or there is intimate interaction through the script tag.</a:t>
            </a:r>
          </a:p>
        </p:txBody>
      </p:sp>
      <p:sp>
        <p:nvSpPr>
          <p:cNvPr id="4" name="Slide Number Placeholder 3"/>
          <p:cNvSpPr>
            <a:spLocks noGrp="1"/>
          </p:cNvSpPr>
          <p:nvPr>
            <p:ph type="sldNum" sz="quarter" idx="10"/>
          </p:nvPr>
        </p:nvSpPr>
        <p:spPr/>
        <p:txBody>
          <a:bodyPr/>
          <a:lstStyle/>
          <a:p>
            <a:fld id="{72305C76-5632-46D2-84C2-0CF258F9DA0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Inline gadget are third</a:t>
            </a:r>
            <a:r>
              <a:rPr lang="en-US" baseline="0" dirty="0" smtClean="0"/>
              <a:t> party html and scripts being embedded in the aggregator’s page. So, the third party scripts can access all of the aggregator’s resources. </a:t>
            </a:r>
          </a:p>
          <a:p>
            <a:r>
              <a:rPr lang="en-US" baseline="0" dirty="0" smtClean="0"/>
              <a:t>With </a:t>
            </a:r>
            <a:r>
              <a:rPr lang="en-US" baseline="0" dirty="0" err="1" smtClean="0"/>
              <a:t>iGoogle</a:t>
            </a:r>
            <a:r>
              <a:rPr lang="en-US" baseline="0" dirty="0" smtClean="0"/>
              <a:t>, if a user includes an inline gadget in their page, Google gives an warning: …</a:t>
            </a:r>
          </a:p>
          <a:p>
            <a:r>
              <a:rPr lang="en-US" baseline="0" dirty="0" smtClean="0"/>
              <a:t>Here, aggregators punt the security question to users, which is undesirable.</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Unintentional</a:t>
            </a:r>
            <a:r>
              <a:rPr lang="en-US" baseline="0" dirty="0" smtClean="0"/>
              <a:t> script inclusion</a:t>
            </a:r>
            <a:endParaRPr lang="en-US" dirty="0"/>
          </a:p>
        </p:txBody>
      </p:sp>
      <p:sp>
        <p:nvSpPr>
          <p:cNvPr id="4" name="Slide Number Placeholder 3"/>
          <p:cNvSpPr>
            <a:spLocks noGrp="1"/>
          </p:cNvSpPr>
          <p:nvPr>
            <p:ph type="sldNum" sz="quarter" idx="10"/>
          </p:nvPr>
        </p:nvSpPr>
        <p:spPr/>
        <p:txBody>
          <a:bodyPr/>
          <a:lstStyle/>
          <a:p>
            <a:fld id="{72305C76-5632-46D2-84C2-0CF258F9DA0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0715220-5AE0-462B-895E-7B19A621452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2A3D6A3-448A-470A-B739-C71D892F8A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0E34BAA-4B6D-4B21-9F56-A5C9F5A123D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353C31-08B7-4D8E-BBE5-0051C34BDE0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72EB5D29-4C43-4680-B007-89959BF0215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88A2465-3117-4948-A937-74FA39D7F36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DA34CEAD-DB39-4273-9010-7800428B15C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FF07234-FD2D-477F-85B8-C6EB6D3780B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F9103F04-0164-4778-88B5-574A612FB07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9F2F8917-CC68-4D91-954B-34495E2684E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1F461953-F03D-4959-AB53-1C481547AD6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76C2A0C-60BA-463E-8328-2D5A2C3855C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D844EB3A-56A7-422E-BAC6-D057B140562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61322F4-EE49-49CA-A6FA-5E6A5C6A155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rgbClr val="0066FF"/>
          </a:solidFill>
          <a:latin typeface="+mj-lt"/>
          <a:ea typeface="+mj-ea"/>
          <a:cs typeface="+mj-cs"/>
        </a:defRPr>
      </a:lvl1pPr>
      <a:lvl2pPr algn="ctr" rtl="0" eaLnBrk="0" fontAlgn="base" hangingPunct="0">
        <a:spcBef>
          <a:spcPct val="0"/>
        </a:spcBef>
        <a:spcAft>
          <a:spcPct val="0"/>
        </a:spcAft>
        <a:defRPr sz="4400">
          <a:solidFill>
            <a:srgbClr val="0066FF"/>
          </a:solidFill>
          <a:latin typeface="Arial" charset="0"/>
          <a:cs typeface="Arial" charset="0"/>
        </a:defRPr>
      </a:lvl2pPr>
      <a:lvl3pPr algn="ctr" rtl="0" eaLnBrk="0" fontAlgn="base" hangingPunct="0">
        <a:spcBef>
          <a:spcPct val="0"/>
        </a:spcBef>
        <a:spcAft>
          <a:spcPct val="0"/>
        </a:spcAft>
        <a:defRPr sz="4400">
          <a:solidFill>
            <a:srgbClr val="0066FF"/>
          </a:solidFill>
          <a:latin typeface="Arial" charset="0"/>
          <a:cs typeface="Arial" charset="0"/>
        </a:defRPr>
      </a:lvl3pPr>
      <a:lvl4pPr algn="ctr" rtl="0" eaLnBrk="0" fontAlgn="base" hangingPunct="0">
        <a:spcBef>
          <a:spcPct val="0"/>
        </a:spcBef>
        <a:spcAft>
          <a:spcPct val="0"/>
        </a:spcAft>
        <a:defRPr sz="4400">
          <a:solidFill>
            <a:srgbClr val="0066FF"/>
          </a:solidFill>
          <a:latin typeface="Arial" charset="0"/>
          <a:cs typeface="Arial" charset="0"/>
        </a:defRPr>
      </a:lvl4pPr>
      <a:lvl5pPr algn="ctr" rtl="0" eaLnBrk="0" fontAlgn="base" hangingPunct="0">
        <a:spcBef>
          <a:spcPct val="0"/>
        </a:spcBef>
        <a:spcAft>
          <a:spcPct val="0"/>
        </a:spcAft>
        <a:defRPr sz="4400">
          <a:solidFill>
            <a:srgbClr val="0066FF"/>
          </a:solidFill>
          <a:latin typeface="Arial" charset="0"/>
          <a:cs typeface="Arial" charset="0"/>
        </a:defRPr>
      </a:lvl5pPr>
      <a:lvl6pPr marL="457200" algn="ctr" rtl="0" fontAlgn="base">
        <a:spcBef>
          <a:spcPct val="0"/>
        </a:spcBef>
        <a:spcAft>
          <a:spcPct val="0"/>
        </a:spcAft>
        <a:defRPr sz="4400">
          <a:solidFill>
            <a:srgbClr val="0066FF"/>
          </a:solidFill>
          <a:latin typeface="Arial" charset="0"/>
          <a:cs typeface="Arial" charset="0"/>
        </a:defRPr>
      </a:lvl6pPr>
      <a:lvl7pPr marL="914400" algn="ctr" rtl="0" fontAlgn="base">
        <a:spcBef>
          <a:spcPct val="0"/>
        </a:spcBef>
        <a:spcAft>
          <a:spcPct val="0"/>
        </a:spcAft>
        <a:defRPr sz="4400">
          <a:solidFill>
            <a:srgbClr val="0066FF"/>
          </a:solidFill>
          <a:latin typeface="Arial" charset="0"/>
          <a:cs typeface="Arial" charset="0"/>
        </a:defRPr>
      </a:lvl7pPr>
      <a:lvl8pPr marL="1371600" algn="ctr" rtl="0" fontAlgn="base">
        <a:spcBef>
          <a:spcPct val="0"/>
        </a:spcBef>
        <a:spcAft>
          <a:spcPct val="0"/>
        </a:spcAft>
        <a:defRPr sz="4400">
          <a:solidFill>
            <a:srgbClr val="0066FF"/>
          </a:solidFill>
          <a:latin typeface="Arial" charset="0"/>
          <a:cs typeface="Arial" charset="0"/>
        </a:defRPr>
      </a:lvl8pPr>
      <a:lvl9pPr marL="1828800" algn="ctr" rtl="0" fontAlgn="base">
        <a:spcBef>
          <a:spcPct val="0"/>
        </a:spcBef>
        <a:spcAft>
          <a:spcPct val="0"/>
        </a:spcAft>
        <a:defRPr sz="4400">
          <a:solidFill>
            <a:srgbClr val="0066FF"/>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24000"/>
            <a:ext cx="7772400" cy="1470025"/>
          </a:xfrm>
        </p:spPr>
        <p:txBody>
          <a:bodyPr/>
          <a:lstStyle/>
          <a:p>
            <a:pPr eaLnBrk="1" hangingPunct="1"/>
            <a:r>
              <a:rPr lang="en-US" sz="4000" i="1" dirty="0" smtClean="0">
                <a:solidFill>
                  <a:srgbClr val="CC3300"/>
                </a:solidFill>
              </a:rPr>
              <a:t>Protection and Communication Abstractions for Web Browsers </a:t>
            </a:r>
            <a:br>
              <a:rPr lang="en-US" sz="4000" i="1" dirty="0" smtClean="0">
                <a:solidFill>
                  <a:srgbClr val="CC3300"/>
                </a:solidFill>
              </a:rPr>
            </a:br>
            <a:r>
              <a:rPr lang="en-US" sz="4000" i="1" dirty="0" smtClean="0">
                <a:solidFill>
                  <a:srgbClr val="CC3300"/>
                </a:solidFill>
              </a:rPr>
              <a:t>in </a:t>
            </a:r>
            <a:r>
              <a:rPr lang="en-US" sz="4000" i="1" dirty="0" err="1" smtClean="0">
                <a:solidFill>
                  <a:srgbClr val="CC3300"/>
                </a:solidFill>
              </a:rPr>
              <a:t>MashupOS</a:t>
            </a:r>
            <a:endParaRPr lang="en-US" sz="4000" i="1" dirty="0" smtClean="0">
              <a:solidFill>
                <a:srgbClr val="CC3300"/>
              </a:solidFill>
            </a:endParaRPr>
          </a:p>
        </p:txBody>
      </p:sp>
      <p:sp>
        <p:nvSpPr>
          <p:cNvPr id="3075" name="Rectangle 4"/>
          <p:cNvSpPr>
            <a:spLocks noGrp="1" noChangeArrowheads="1"/>
          </p:cNvSpPr>
          <p:nvPr>
            <p:ph type="subTitle" idx="1"/>
          </p:nvPr>
        </p:nvSpPr>
        <p:spPr>
          <a:xfrm>
            <a:off x="533400" y="4343400"/>
            <a:ext cx="8077200" cy="2133600"/>
          </a:xfrm>
        </p:spPr>
        <p:txBody>
          <a:bodyPr/>
          <a:lstStyle/>
          <a:p>
            <a:pPr eaLnBrk="1" hangingPunct="1">
              <a:lnSpc>
                <a:spcPct val="80000"/>
              </a:lnSpc>
            </a:pPr>
            <a:r>
              <a:rPr lang="en-US" sz="2400" dirty="0" smtClean="0"/>
              <a:t>Helen J. Wang, Xiaofeng Fan, Jon Howell (MSR)</a:t>
            </a:r>
          </a:p>
          <a:p>
            <a:pPr eaLnBrk="1" hangingPunct="1">
              <a:lnSpc>
                <a:spcPct val="80000"/>
              </a:lnSpc>
            </a:pPr>
            <a:r>
              <a:rPr lang="en-US" sz="2400" dirty="0" smtClean="0"/>
              <a:t>Collin Jackson (Stanford)</a:t>
            </a:r>
          </a:p>
          <a:p>
            <a:pPr eaLnBrk="1" hangingPunct="1">
              <a:lnSpc>
                <a:spcPct val="80000"/>
              </a:lnSpc>
            </a:pPr>
            <a:endParaRPr lang="en-US" sz="2400" dirty="0" smtClean="0"/>
          </a:p>
          <a:p>
            <a:pPr eaLnBrk="1" hangingPunct="1">
              <a:lnSpc>
                <a:spcPct val="80000"/>
              </a:lnSpc>
            </a:pPr>
            <a:r>
              <a:rPr lang="en-US" sz="2400" i="1" dirty="0" smtClean="0"/>
              <a:t>February, 2008</a:t>
            </a:r>
          </a:p>
        </p:txBody>
      </p:sp>
      <p:sp>
        <p:nvSpPr>
          <p:cNvPr id="5" name="Slide Number Placeholder 4"/>
          <p:cNvSpPr>
            <a:spLocks noGrp="1"/>
          </p:cNvSpPr>
          <p:nvPr>
            <p:ph type="sldNum" sz="quarter" idx="12"/>
          </p:nvPr>
        </p:nvSpPr>
        <p:spPr/>
        <p:txBody>
          <a:bodyPr/>
          <a:lstStyle/>
          <a:p>
            <a:fld id="{30715220-5AE0-462B-895E-7B19A6214522}"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Insufficiency of the SOP, Cont.</a:t>
            </a:r>
            <a:endParaRPr lang="en-US" dirty="0"/>
          </a:p>
        </p:txBody>
      </p:sp>
      <p:sp>
        <p:nvSpPr>
          <p:cNvPr id="3" name="Content Placeholder 2"/>
          <p:cNvSpPr>
            <a:spLocks noGrp="1"/>
          </p:cNvSpPr>
          <p:nvPr>
            <p:ph sz="half" idx="1"/>
          </p:nvPr>
        </p:nvSpPr>
        <p:spPr/>
        <p:txBody>
          <a:bodyPr/>
          <a:lstStyle/>
          <a:p>
            <a:r>
              <a:rPr lang="en-US" dirty="0" smtClean="0"/>
              <a:t>Sacrifice functionality for security when denying scripts in third-party content</a:t>
            </a:r>
          </a:p>
          <a:p>
            <a:r>
              <a:rPr lang="en-US" dirty="0" smtClean="0"/>
              <a:t>E.g., MySpace.com disallows scripts in user profiles</a:t>
            </a:r>
          </a:p>
          <a:p>
            <a:endParaRPr lang="en-US" dirty="0"/>
          </a:p>
        </p:txBody>
      </p:sp>
      <p:pic>
        <p:nvPicPr>
          <p:cNvPr id="7" name="Content Placeholder 6" descr="carol2.jpg"/>
          <p:cNvPicPr>
            <a:picLocks noGrp="1" noChangeAspect="1"/>
          </p:cNvPicPr>
          <p:nvPr>
            <p:ph sz="half" idx="2"/>
          </p:nvPr>
        </p:nvPicPr>
        <p:blipFill>
          <a:blip r:embed="rId3"/>
          <a:stretch>
            <a:fillRect/>
          </a:stretch>
        </p:blipFill>
        <p:spPr>
          <a:xfrm>
            <a:off x="4460052" y="1905000"/>
            <a:ext cx="4425244" cy="3200400"/>
          </a:xfrm>
        </p:spPr>
      </p:pic>
      <p:sp>
        <p:nvSpPr>
          <p:cNvPr id="4" name="Slide Number Placeholder 3"/>
          <p:cNvSpPr>
            <a:spLocks noGrp="1"/>
          </p:cNvSpPr>
          <p:nvPr>
            <p:ph type="sldNum" sz="quarter" idx="12"/>
          </p:nvPr>
        </p:nvSpPr>
        <p:spPr/>
        <p:txBody>
          <a:bodyPr/>
          <a:lstStyle/>
          <a:p>
            <a:fld id="{188A2465-3117-4948-A937-74FA39D7F360}"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a:t>
            </a:r>
            <a:r>
              <a:rPr lang="en-US" dirty="0" err="1" smtClean="0"/>
              <a:t>MashupOS</a:t>
            </a:r>
            <a:r>
              <a:rPr lang="en-US" dirty="0" smtClean="0"/>
              <a:t> Project</a:t>
            </a:r>
            <a:endParaRPr lang="en-US" dirty="0"/>
          </a:p>
        </p:txBody>
      </p:sp>
      <p:sp>
        <p:nvSpPr>
          <p:cNvPr id="3" name="Content Placeholder 2"/>
          <p:cNvSpPr>
            <a:spLocks noGrp="1"/>
          </p:cNvSpPr>
          <p:nvPr>
            <p:ph idx="1"/>
          </p:nvPr>
        </p:nvSpPr>
        <p:spPr>
          <a:xfrm>
            <a:off x="457200" y="1295400"/>
            <a:ext cx="8229600" cy="4525963"/>
          </a:xfrm>
        </p:spPr>
        <p:txBody>
          <a:bodyPr/>
          <a:lstStyle/>
          <a:p>
            <a:r>
              <a:rPr lang="en-US" sz="2800" dirty="0" smtClean="0"/>
              <a:t>Enable browser to be a multi-principal OS</a:t>
            </a:r>
          </a:p>
          <a:p>
            <a:r>
              <a:rPr lang="en-US" sz="2800" dirty="0" smtClean="0"/>
              <a:t>Focus of this paper: </a:t>
            </a:r>
            <a:r>
              <a:rPr lang="en-US" sz="2800" i="1" dirty="0" smtClean="0">
                <a:solidFill>
                  <a:srgbClr val="C00000"/>
                </a:solidFill>
              </a:rPr>
              <a:t>protection</a:t>
            </a:r>
            <a:r>
              <a:rPr lang="en-US" sz="2800" dirty="0" smtClean="0"/>
              <a:t> and </a:t>
            </a:r>
            <a:r>
              <a:rPr lang="en-US" sz="2800" i="1" dirty="0" smtClean="0">
                <a:solidFill>
                  <a:srgbClr val="C00000"/>
                </a:solidFill>
              </a:rPr>
              <a:t>communication</a:t>
            </a:r>
            <a:r>
              <a:rPr lang="en-US" sz="2800" dirty="0" smtClean="0"/>
              <a:t> abstractions</a:t>
            </a:r>
          </a:p>
          <a:p>
            <a:r>
              <a:rPr lang="en-US" sz="2800" dirty="0" smtClean="0"/>
              <a:t>Protection: </a:t>
            </a:r>
          </a:p>
          <a:p>
            <a:pPr lvl="1"/>
            <a:r>
              <a:rPr lang="en-US" sz="2400" dirty="0" smtClean="0"/>
              <a:t>Provide </a:t>
            </a:r>
            <a:r>
              <a:rPr lang="en-US" sz="2400" i="1" dirty="0" smtClean="0">
                <a:solidFill>
                  <a:srgbClr val="C00000"/>
                </a:solidFill>
              </a:rPr>
              <a:t>default</a:t>
            </a:r>
            <a:r>
              <a:rPr lang="en-US" sz="2400" dirty="0" smtClean="0"/>
              <a:t> isolation boundaries </a:t>
            </a:r>
          </a:p>
          <a:p>
            <a:r>
              <a:rPr lang="en-US" sz="2800" dirty="0" smtClean="0"/>
              <a:t>Communications: </a:t>
            </a:r>
          </a:p>
          <a:p>
            <a:pPr lvl="1"/>
            <a:r>
              <a:rPr lang="en-US" sz="2400" dirty="0" smtClean="0"/>
              <a:t>Allow </a:t>
            </a:r>
            <a:r>
              <a:rPr lang="en-US" sz="2400" i="1" dirty="0" smtClean="0">
                <a:solidFill>
                  <a:srgbClr val="C00000"/>
                </a:solidFill>
              </a:rPr>
              <a:t>service-specific</a:t>
            </a:r>
            <a:r>
              <a:rPr lang="en-US" sz="2400" dirty="0" smtClean="0"/>
              <a:t>, fine-grained access control across isolation boundaries</a:t>
            </a:r>
          </a:p>
        </p:txBody>
      </p:sp>
      <p:sp>
        <p:nvSpPr>
          <p:cNvPr id="4" name="Slide Number Placeholder 3"/>
          <p:cNvSpPr>
            <a:spLocks noGrp="1"/>
          </p:cNvSpPr>
          <p:nvPr>
            <p:ph type="sldNum" sz="quarter" idx="12"/>
          </p:nvPr>
        </p:nvSpPr>
        <p:spPr/>
        <p:txBody>
          <a:bodyPr/>
          <a:lstStyle/>
          <a:p>
            <a:fld id="{188A2465-3117-4948-A937-74FA39D7F36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Design Principles</a:t>
            </a:r>
          </a:p>
        </p:txBody>
      </p:sp>
      <p:sp>
        <p:nvSpPr>
          <p:cNvPr id="7171" name="Rectangle 3"/>
          <p:cNvSpPr>
            <a:spLocks noGrp="1" noChangeArrowheads="1"/>
          </p:cNvSpPr>
          <p:nvPr>
            <p:ph type="body" idx="1"/>
          </p:nvPr>
        </p:nvSpPr>
        <p:spPr>
          <a:xfrm>
            <a:off x="457200" y="1447800"/>
            <a:ext cx="8229600" cy="4525963"/>
          </a:xfrm>
        </p:spPr>
        <p:txBody>
          <a:bodyPr/>
          <a:lstStyle/>
          <a:p>
            <a:pPr>
              <a:lnSpc>
                <a:spcPct val="90000"/>
              </a:lnSpc>
            </a:pPr>
            <a:r>
              <a:rPr lang="en-US" dirty="0" smtClean="0"/>
              <a:t>Match all common trust levels to balance ease-of-use and security</a:t>
            </a:r>
          </a:p>
          <a:p>
            <a:pPr lvl="1">
              <a:lnSpc>
                <a:spcPct val="90000"/>
              </a:lnSpc>
            </a:pPr>
            <a:r>
              <a:rPr lang="en-US" dirty="0" smtClean="0"/>
              <a:t>Goal: enable programmers to build robust services</a:t>
            </a:r>
          </a:p>
          <a:p>
            <a:pPr lvl="1">
              <a:lnSpc>
                <a:spcPct val="90000"/>
              </a:lnSpc>
            </a:pPr>
            <a:r>
              <a:rPr lang="en-US" dirty="0" smtClean="0"/>
              <a:t>Non-goal: make it impossible for programmers to shoot themselves in the foot  </a:t>
            </a:r>
          </a:p>
          <a:p>
            <a:pPr>
              <a:lnSpc>
                <a:spcPct val="90000"/>
              </a:lnSpc>
            </a:pPr>
            <a:r>
              <a:rPr lang="en-US" dirty="0" smtClean="0"/>
              <a:t>Easy adoption and no unintended behaviors</a:t>
            </a:r>
          </a:p>
        </p:txBody>
      </p:sp>
      <p:sp>
        <p:nvSpPr>
          <p:cNvPr id="5" name="Slide Number Placeholder 4"/>
          <p:cNvSpPr>
            <a:spLocks noGrp="1"/>
          </p:cNvSpPr>
          <p:nvPr>
            <p:ph type="sldNum" sz="quarter" idx="12"/>
          </p:nvPr>
        </p:nvSpPr>
        <p:spPr/>
        <p:txBody>
          <a:bodyPr/>
          <a:lstStyle/>
          <a:p>
            <a:fld id="{188A2465-3117-4948-A937-74FA39D7F36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905000" y="1600200"/>
            <a:ext cx="6172200" cy="4525963"/>
          </a:xfrm>
        </p:spPr>
        <p:txBody>
          <a:bodyPr/>
          <a:lstStyle/>
          <a:p>
            <a:pPr>
              <a:buFont typeface="Wingdings" pitchFamily="2" charset="2"/>
              <a:buChar char="ü"/>
            </a:pPr>
            <a:r>
              <a:rPr lang="en-US" dirty="0" smtClean="0"/>
              <a:t>The problem</a:t>
            </a:r>
          </a:p>
          <a:p>
            <a:pPr>
              <a:buFont typeface="Wingdings" pitchFamily="2" charset="2"/>
              <a:buChar char="ü"/>
            </a:pPr>
            <a:r>
              <a:rPr lang="en-US" dirty="0" smtClean="0"/>
              <a:t>The </a:t>
            </a:r>
            <a:r>
              <a:rPr lang="en-US" dirty="0" err="1" smtClean="0"/>
              <a:t>MashupOS</a:t>
            </a:r>
            <a:r>
              <a:rPr lang="en-US" dirty="0" smtClean="0"/>
              <a:t> project</a:t>
            </a:r>
          </a:p>
          <a:p>
            <a:r>
              <a:rPr lang="en-US" dirty="0" smtClean="0"/>
              <a:t>Protection</a:t>
            </a:r>
          </a:p>
          <a:p>
            <a:r>
              <a:rPr lang="en-US" dirty="0" smtClean="0"/>
              <a:t>Communication</a:t>
            </a:r>
          </a:p>
          <a:p>
            <a:r>
              <a:rPr lang="en-US" dirty="0" smtClean="0"/>
              <a:t>Implementation and demo</a:t>
            </a:r>
          </a:p>
          <a:p>
            <a:r>
              <a:rPr lang="en-US" dirty="0" smtClean="0"/>
              <a:t>Evaluation</a:t>
            </a:r>
          </a:p>
          <a:p>
            <a:r>
              <a:rPr lang="en-US" dirty="0" smtClean="0"/>
              <a:t>Related work</a:t>
            </a:r>
          </a:p>
          <a:p>
            <a:r>
              <a:rPr lang="en-US" dirty="0" smtClean="0"/>
              <a:t>Conclusions</a:t>
            </a:r>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Principal’s Resources</a:t>
            </a:r>
            <a:endParaRPr lang="en-US" dirty="0"/>
          </a:p>
        </p:txBody>
      </p:sp>
      <p:sp>
        <p:nvSpPr>
          <p:cNvPr id="3" name="Content Placeholder 2"/>
          <p:cNvSpPr>
            <a:spLocks noGrp="1"/>
          </p:cNvSpPr>
          <p:nvPr>
            <p:ph idx="1"/>
          </p:nvPr>
        </p:nvSpPr>
        <p:spPr/>
        <p:txBody>
          <a:bodyPr/>
          <a:lstStyle/>
          <a:p>
            <a:r>
              <a:rPr lang="en-US" dirty="0" smtClean="0"/>
              <a:t>Memory: </a:t>
            </a:r>
          </a:p>
          <a:p>
            <a:pPr lvl="1"/>
            <a:r>
              <a:rPr lang="en-US" dirty="0" smtClean="0"/>
              <a:t>heap of script objects including DOM objects that control the display</a:t>
            </a:r>
          </a:p>
          <a:p>
            <a:r>
              <a:rPr lang="en-US" dirty="0" smtClean="0"/>
              <a:t>Persistent state: </a:t>
            </a:r>
          </a:p>
          <a:p>
            <a:pPr lvl="1"/>
            <a:r>
              <a:rPr lang="en-US" dirty="0" smtClean="0"/>
              <a:t>cookies, etc.</a:t>
            </a:r>
          </a:p>
          <a:p>
            <a:r>
              <a:rPr lang="en-US" dirty="0" smtClean="0"/>
              <a:t>Remote data access: </a:t>
            </a:r>
          </a:p>
          <a:p>
            <a:pPr lvl="1"/>
            <a:r>
              <a:rPr lang="en-US" dirty="0" err="1" smtClean="0"/>
              <a:t>XMLHttpRequest</a:t>
            </a:r>
            <a:endParaRPr lang="en-US" dirty="0" smtClean="0"/>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smtClean="0"/>
              <a:t>Trust Relationship between Providers and Integrators</a:t>
            </a:r>
            <a:endParaRPr lang="en-US" sz="4000" dirty="0"/>
          </a:p>
        </p:txBody>
      </p:sp>
      <p:graphicFrame>
        <p:nvGraphicFramePr>
          <p:cNvPr id="20" name="Content Placeholder 19"/>
          <p:cNvGraphicFramePr>
            <a:graphicFrameLocks noGrp="1"/>
          </p:cNvGraphicFramePr>
          <p:nvPr>
            <p:ph idx="1"/>
          </p:nvPr>
        </p:nvGraphicFramePr>
        <p:xfrm>
          <a:off x="3276598" y="2057400"/>
          <a:ext cx="5638801" cy="2743200"/>
        </p:xfrm>
        <a:graphic>
          <a:graphicData uri="http://schemas.openxmlformats.org/drawingml/2006/table">
            <a:tbl>
              <a:tblPr firstRow="1" bandRow="1">
                <a:tableStyleId>{5C22544A-7EE6-4342-B048-85BDC9FD1C3A}</a:tableStyleId>
              </a:tblPr>
              <a:tblGrid>
                <a:gridCol w="762002"/>
                <a:gridCol w="762000"/>
                <a:gridCol w="1447800"/>
                <a:gridCol w="1905000"/>
                <a:gridCol w="761999"/>
              </a:tblGrid>
              <a:tr h="705361">
                <a:tc>
                  <a:txBody>
                    <a:bodyPr/>
                    <a:lstStyle/>
                    <a:p>
                      <a:r>
                        <a:rPr lang="en-US" sz="1600" i="1" dirty="0" smtClean="0">
                          <a:solidFill>
                            <a:schemeClr val="tx1"/>
                          </a:solidFill>
                        </a:rPr>
                        <a:t>i.com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endParaRPr lang="en-US" i="1" smtClean="0">
                        <a:solidFill>
                          <a:schemeClr val="tx1"/>
                        </a:solidFill>
                      </a:endParaRPr>
                    </a:p>
                    <a:p>
                      <a:endParaRPr lang="en-US" sz="1100" i="1" smtClean="0">
                        <a:solidFill>
                          <a:schemeClr val="tx1"/>
                        </a:solidFill>
                      </a:endParaRPr>
                    </a:p>
                    <a:p>
                      <a:r>
                        <a:rPr lang="en-US" sz="1600" i="1" smtClean="0">
                          <a:solidFill>
                            <a:schemeClr val="tx1"/>
                          </a:solidFill>
                        </a:rPr>
                        <a:t>i.com</a:t>
                      </a:r>
                      <a:r>
                        <a:rPr lang="en-US" sz="1600" smtClean="0">
                          <a:solidFill>
                            <a:schemeClr val="tx1"/>
                          </a:solidFill>
                          <a:sym typeface="Wingdings" pitchFamily="2" charset="2"/>
                        </a:rPr>
                        <a:t>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Content</a:t>
                      </a:r>
                    </a:p>
                    <a:p>
                      <a:r>
                        <a:rPr lang="en-US" sz="1600" dirty="0" smtClean="0">
                          <a:solidFill>
                            <a:schemeClr val="tx1"/>
                          </a:solidFill>
                        </a:rPr>
                        <a:t>Semantics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Abstraction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Run-as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447958">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1202">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096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2"/>
          </p:nvPr>
        </p:nvSpPr>
        <p:spPr/>
        <p:txBody>
          <a:bodyPr/>
          <a:lstStyle/>
          <a:p>
            <a:fld id="{188A2465-3117-4948-A937-74FA39D7F360}" type="slidenum">
              <a:rPr lang="en-US" smtClean="0"/>
              <a:pPr/>
              <a:t>15</a:t>
            </a:fld>
            <a:endParaRPr lang="en-US"/>
          </a:p>
        </p:txBody>
      </p:sp>
      <p:grpSp>
        <p:nvGrpSpPr>
          <p:cNvPr id="3" name="Group 10"/>
          <p:cNvGrpSpPr/>
          <p:nvPr/>
        </p:nvGrpSpPr>
        <p:grpSpPr>
          <a:xfrm>
            <a:off x="228600" y="1447800"/>
            <a:ext cx="1219200" cy="1510554"/>
            <a:chOff x="783771" y="1585685"/>
            <a:chExt cx="1143000" cy="1222829"/>
          </a:xfrm>
        </p:grpSpPr>
        <p:sp>
          <p:nvSpPr>
            <p:cNvPr id="6" name="Rectangle 5"/>
            <p:cNvSpPr/>
            <p:nvPr/>
          </p:nvSpPr>
          <p:spPr>
            <a:xfrm>
              <a:off x="783771"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83772" y="1585685"/>
              <a:ext cx="580745" cy="298983"/>
            </a:xfrm>
            <a:prstGeom prst="rect">
              <a:avLst/>
            </a:prstGeom>
            <a:noFill/>
          </p:spPr>
          <p:txBody>
            <a:bodyPr wrap="none" rtlCol="0">
              <a:spAutoFit/>
            </a:bodyPr>
            <a:lstStyle/>
            <a:p>
              <a:r>
                <a:rPr lang="en-US" i="1" dirty="0" smtClean="0"/>
                <a:t>p.com</a:t>
              </a:r>
              <a:endParaRPr lang="en-US" i="1" dirty="0"/>
            </a:p>
          </p:txBody>
        </p:sp>
      </p:grpSp>
      <p:sp>
        <p:nvSpPr>
          <p:cNvPr id="10" name="Folded Corner 9"/>
          <p:cNvSpPr/>
          <p:nvPr/>
        </p:nvSpPr>
        <p:spPr>
          <a:xfrm>
            <a:off x="381000" y="2133600"/>
            <a:ext cx="838200" cy="609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12"/>
          <p:cNvGrpSpPr/>
          <p:nvPr/>
        </p:nvGrpSpPr>
        <p:grpSpPr>
          <a:xfrm>
            <a:off x="1752601" y="1447800"/>
            <a:ext cx="1219199" cy="1524000"/>
            <a:chOff x="185057" y="1574800"/>
            <a:chExt cx="1143000" cy="1233714"/>
          </a:xfrm>
        </p:grpSpPr>
        <p:sp>
          <p:nvSpPr>
            <p:cNvPr id="14" name="Rectangle 13"/>
            <p:cNvSpPr/>
            <p:nvPr/>
          </p:nvSpPr>
          <p:spPr>
            <a:xfrm>
              <a:off x="185057"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85058" y="1574800"/>
              <a:ext cx="525785" cy="298983"/>
            </a:xfrm>
            <a:prstGeom prst="rect">
              <a:avLst/>
            </a:prstGeom>
            <a:noFill/>
          </p:spPr>
          <p:txBody>
            <a:bodyPr wrap="none" rtlCol="0">
              <a:spAutoFit/>
            </a:bodyPr>
            <a:lstStyle/>
            <a:p>
              <a:r>
                <a:rPr lang="en-US" i="1" dirty="0" smtClean="0"/>
                <a:t>i.com</a:t>
              </a:r>
              <a:endParaRPr lang="en-US" i="1" dirty="0"/>
            </a:p>
          </p:txBody>
        </p:sp>
      </p:grpSp>
      <p:sp>
        <p:nvSpPr>
          <p:cNvPr id="16" name="Cloud 15"/>
          <p:cNvSpPr/>
          <p:nvPr/>
        </p:nvSpPr>
        <p:spPr>
          <a:xfrm>
            <a:off x="609600" y="3200400"/>
            <a:ext cx="1905000" cy="762000"/>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Internet</a:t>
            </a:r>
            <a:endParaRPr lang="en-US" dirty="0">
              <a:solidFill>
                <a:schemeClr val="tx1"/>
              </a:solidFill>
            </a:endParaRPr>
          </a:p>
        </p:txBody>
      </p:sp>
      <p:grpSp>
        <p:nvGrpSpPr>
          <p:cNvPr id="7" name="Group 20"/>
          <p:cNvGrpSpPr/>
          <p:nvPr/>
        </p:nvGrpSpPr>
        <p:grpSpPr>
          <a:xfrm>
            <a:off x="152400" y="4114800"/>
            <a:ext cx="2895600" cy="2286000"/>
            <a:chOff x="1143000" y="3962400"/>
            <a:chExt cx="2133600" cy="2286000"/>
          </a:xfrm>
        </p:grpSpPr>
        <p:sp>
          <p:nvSpPr>
            <p:cNvPr id="17" name="Folded Corner 16"/>
            <p:cNvSpPr/>
            <p:nvPr/>
          </p:nvSpPr>
          <p:spPr>
            <a:xfrm>
              <a:off x="1219200" y="4267200"/>
              <a:ext cx="2057400" cy="1981200"/>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143000" y="3962400"/>
              <a:ext cx="1428596" cy="369332"/>
            </a:xfrm>
            <a:prstGeom prst="rect">
              <a:avLst/>
            </a:prstGeom>
            <a:noFill/>
          </p:spPr>
          <p:txBody>
            <a:bodyPr wrap="none" rtlCol="0">
              <a:spAutoFit/>
            </a:bodyPr>
            <a:lstStyle/>
            <a:p>
              <a:r>
                <a:rPr lang="en-US" dirty="0" smtClean="0"/>
                <a:t>http://i.com/</a:t>
              </a:r>
              <a:endParaRPr lang="en-US" dirty="0"/>
            </a:p>
          </p:txBody>
        </p:sp>
      </p:grpSp>
      <p:grpSp>
        <p:nvGrpSpPr>
          <p:cNvPr id="9" name="Group 33"/>
          <p:cNvGrpSpPr/>
          <p:nvPr/>
        </p:nvGrpSpPr>
        <p:grpSpPr>
          <a:xfrm>
            <a:off x="3581400" y="2337647"/>
            <a:ext cx="228600" cy="457200"/>
            <a:chOff x="2743200" y="4191000"/>
            <a:chExt cx="228600" cy="457200"/>
          </a:xfrm>
        </p:grpSpPr>
        <p:cxnSp>
          <p:nvCxnSpPr>
            <p:cNvPr id="30" name="Straight Arrow Connector 29"/>
            <p:cNvCxnSpPr/>
            <p:nvPr/>
          </p:nvCxnSpPr>
          <p:spPr>
            <a:xfrm rot="5400000">
              <a:off x="2705100" y="43053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2" name="Folded Corner 31"/>
            <p:cNvSpPr/>
            <p:nvPr/>
          </p:nvSpPr>
          <p:spPr>
            <a:xfrm>
              <a:off x="2743200" y="44196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1" name="Group 34"/>
          <p:cNvGrpSpPr/>
          <p:nvPr/>
        </p:nvGrpSpPr>
        <p:grpSpPr>
          <a:xfrm>
            <a:off x="4267200" y="2108253"/>
            <a:ext cx="228600" cy="457994"/>
            <a:chOff x="2819400" y="4953000"/>
            <a:chExt cx="228600" cy="457994"/>
          </a:xfrm>
        </p:grpSpPr>
        <p:sp>
          <p:nvSpPr>
            <p:cNvPr id="23" name="Folded Corner 22"/>
            <p:cNvSpPr/>
            <p:nvPr/>
          </p:nvSpPr>
          <p:spPr>
            <a:xfrm>
              <a:off x="2819400" y="49530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3" name="Straight Arrow Connector 32"/>
            <p:cNvCxnSpPr/>
            <p:nvPr/>
          </p:nvCxnSpPr>
          <p:spPr>
            <a:xfrm rot="5400000">
              <a:off x="2781300" y="52959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381000" y="2209800"/>
            <a:ext cx="838200" cy="369332"/>
          </a:xfrm>
          <a:prstGeom prst="rect">
            <a:avLst/>
          </a:prstGeom>
          <a:noFill/>
        </p:spPr>
        <p:txBody>
          <a:bodyPr wrap="square" rtlCol="0">
            <a:spAutoFit/>
          </a:bodyPr>
          <a:lstStyle/>
          <a:p>
            <a:r>
              <a:rPr lang="en-US" dirty="0" smtClean="0"/>
              <a:t>HTML</a:t>
            </a:r>
            <a:endParaRPr lang="en-US" dirty="0"/>
          </a:p>
        </p:txBody>
      </p:sp>
      <p:sp>
        <p:nvSpPr>
          <p:cNvPr id="37" name="Folded Corner 36"/>
          <p:cNvSpPr/>
          <p:nvPr/>
        </p:nvSpPr>
        <p:spPr>
          <a:xfrm>
            <a:off x="304800" y="5029200"/>
            <a:ext cx="2667000" cy="9144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grpSp>
        <p:nvGrpSpPr>
          <p:cNvPr id="12" name="Group 75"/>
          <p:cNvGrpSpPr/>
          <p:nvPr/>
        </p:nvGrpSpPr>
        <p:grpSpPr>
          <a:xfrm>
            <a:off x="0" y="2895600"/>
            <a:ext cx="897194" cy="2286000"/>
            <a:chOff x="0" y="2895600"/>
            <a:chExt cx="897194" cy="2286000"/>
          </a:xfrm>
        </p:grpSpPr>
        <p:sp>
          <p:nvSpPr>
            <p:cNvPr id="39" name="TextBox 38"/>
            <p:cNvSpPr txBox="1"/>
            <p:nvPr/>
          </p:nvSpPr>
          <p:spPr>
            <a:xfrm>
              <a:off x="0" y="3581400"/>
              <a:ext cx="671979" cy="369332"/>
            </a:xfrm>
            <a:prstGeom prst="rect">
              <a:avLst/>
            </a:prstGeom>
            <a:noFill/>
          </p:spPr>
          <p:txBody>
            <a:bodyPr wrap="none" rtlCol="0">
              <a:spAutoFit/>
            </a:bodyPr>
            <a:lstStyle/>
            <a:p>
              <a:pPr algn="ctr"/>
              <a:r>
                <a:rPr lang="en-US" i="1" dirty="0" smtClean="0"/>
                <a:t>XHR</a:t>
              </a:r>
            </a:p>
          </p:txBody>
        </p:sp>
        <p:sp>
          <p:nvSpPr>
            <p:cNvPr id="40" name="Freeform 39"/>
            <p:cNvSpPr/>
            <p:nvPr/>
          </p:nvSpPr>
          <p:spPr>
            <a:xfrm>
              <a:off x="420329" y="2895600"/>
              <a:ext cx="476865" cy="2286000"/>
            </a:xfrm>
            <a:custGeom>
              <a:avLst/>
              <a:gdLst>
                <a:gd name="connsiteX0" fmla="*/ 270387 w 476865"/>
                <a:gd name="connsiteY0" fmla="*/ 3146323 h 3146323"/>
                <a:gd name="connsiteX1" fmla="*/ 34413 w 476865"/>
                <a:gd name="connsiteY1" fmla="*/ 1258529 h 3146323"/>
                <a:gd name="connsiteX2" fmla="*/ 476865 w 476865"/>
                <a:gd name="connsiteY2" fmla="*/ 0 h 3146323"/>
              </a:gdLst>
              <a:ahLst/>
              <a:cxnLst>
                <a:cxn ang="0">
                  <a:pos x="connsiteX0" y="connsiteY0"/>
                </a:cxn>
                <a:cxn ang="0">
                  <a:pos x="connsiteX1" y="connsiteY1"/>
                </a:cxn>
                <a:cxn ang="0">
                  <a:pos x="connsiteX2" y="connsiteY2"/>
                </a:cxn>
              </a:cxnLst>
              <a:rect l="l" t="t" r="r" b="b"/>
              <a:pathLst>
                <a:path w="476865" h="3146323">
                  <a:moveTo>
                    <a:pt x="270387" y="3146323"/>
                  </a:moveTo>
                  <a:cubicBezTo>
                    <a:pt x="135193" y="2464619"/>
                    <a:pt x="0" y="1782916"/>
                    <a:pt x="34413" y="1258529"/>
                  </a:cubicBezTo>
                  <a:cubicBezTo>
                    <a:pt x="68826" y="734142"/>
                    <a:pt x="272845" y="367071"/>
                    <a:pt x="476865" y="0"/>
                  </a:cubicBez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 name="Group 48"/>
          <p:cNvGrpSpPr/>
          <p:nvPr/>
        </p:nvGrpSpPr>
        <p:grpSpPr>
          <a:xfrm>
            <a:off x="1743750" y="4719141"/>
            <a:ext cx="389850" cy="614859"/>
            <a:chOff x="1524000" y="4572000"/>
            <a:chExt cx="389850" cy="614859"/>
          </a:xfrm>
        </p:grpSpPr>
        <p:cxnSp>
          <p:nvCxnSpPr>
            <p:cNvPr id="46" name="Straight Arrow Connector 45"/>
            <p:cNvCxnSpPr/>
            <p:nvPr/>
          </p:nvCxnSpPr>
          <p:spPr>
            <a:xfrm rot="5400000" flipH="1" flipV="1">
              <a:off x="1520974" y="4879033"/>
              <a:ext cx="614859" cy="794"/>
            </a:xfrm>
            <a:prstGeom prst="straightConnector1">
              <a:avLst/>
            </a:prstGeom>
            <a:ln w="38100">
              <a:solidFill>
                <a:srgbClr val="FF0000"/>
              </a:solidFill>
              <a:headEnd type="none" w="lg" len="lg"/>
              <a:tailEnd type="arrow"/>
            </a:ln>
          </p:spPr>
          <p:style>
            <a:lnRef idx="2">
              <a:schemeClr val="dk1"/>
            </a:lnRef>
            <a:fillRef idx="0">
              <a:schemeClr val="dk1"/>
            </a:fillRef>
            <a:effectRef idx="1">
              <a:schemeClr val="dk1"/>
            </a:effectRef>
            <a:fontRef idx="minor">
              <a:schemeClr val="tx1"/>
            </a:fontRef>
          </p:style>
        </p:cxnSp>
        <p:sp>
          <p:nvSpPr>
            <p:cNvPr id="47" name="TextBox 46"/>
            <p:cNvSpPr txBox="1"/>
            <p:nvPr/>
          </p:nvSpPr>
          <p:spPr>
            <a:xfrm>
              <a:off x="1524000" y="4648200"/>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grpSp>
        <p:nvGrpSpPr>
          <p:cNvPr id="19" name="Group 49"/>
          <p:cNvGrpSpPr/>
          <p:nvPr/>
        </p:nvGrpSpPr>
        <p:grpSpPr>
          <a:xfrm>
            <a:off x="2166869" y="2971801"/>
            <a:ext cx="1055523" cy="2315896"/>
            <a:chOff x="7692912" y="2078329"/>
            <a:chExt cx="1055523" cy="3209368"/>
          </a:xfrm>
        </p:grpSpPr>
        <p:sp>
          <p:nvSpPr>
            <p:cNvPr id="51" name="TextBox 50"/>
            <p:cNvSpPr txBox="1"/>
            <p:nvPr/>
          </p:nvSpPr>
          <p:spPr>
            <a:xfrm>
              <a:off x="8153400" y="2971800"/>
              <a:ext cx="595035" cy="1151595"/>
            </a:xfrm>
            <a:prstGeom prst="rect">
              <a:avLst/>
            </a:prstGeom>
            <a:noFill/>
          </p:spPr>
          <p:txBody>
            <a:bodyPr wrap="none" rtlCol="0">
              <a:spAutoFit/>
            </a:bodyPr>
            <a:lstStyle/>
            <a:p>
              <a:r>
                <a:rPr lang="en-US" sz="4800" b="1" dirty="0" smtClean="0">
                  <a:solidFill>
                    <a:srgbClr val="FF0000"/>
                  </a:solidFill>
                </a:rPr>
                <a:t>X</a:t>
              </a:r>
            </a:p>
          </p:txBody>
        </p:sp>
        <p:sp>
          <p:nvSpPr>
            <p:cNvPr id="52" name="Freeform 51"/>
            <p:cNvSpPr/>
            <p:nvPr/>
          </p:nvSpPr>
          <p:spPr>
            <a:xfrm rot="20981139">
              <a:off x="7692912" y="2078329"/>
              <a:ext cx="759969" cy="3209368"/>
            </a:xfrm>
            <a:custGeom>
              <a:avLst/>
              <a:gdLst>
                <a:gd name="connsiteX0" fmla="*/ 0 w 1276555"/>
                <a:gd name="connsiteY0" fmla="*/ 2890684 h 2895600"/>
                <a:gd name="connsiteX1" fmla="*/ 698090 w 1276555"/>
                <a:gd name="connsiteY1" fmla="*/ 2674374 h 2895600"/>
                <a:gd name="connsiteX2" fmla="*/ 1258529 w 1276555"/>
                <a:gd name="connsiteY2" fmla="*/ 1563329 h 2895600"/>
                <a:gd name="connsiteX3" fmla="*/ 806245 w 1276555"/>
                <a:gd name="connsiteY3" fmla="*/ 0 h 2895600"/>
              </a:gdLst>
              <a:ahLst/>
              <a:cxnLst>
                <a:cxn ang="0">
                  <a:pos x="connsiteX0" y="connsiteY0"/>
                </a:cxn>
                <a:cxn ang="0">
                  <a:pos x="connsiteX1" y="connsiteY1"/>
                </a:cxn>
                <a:cxn ang="0">
                  <a:pos x="connsiteX2" y="connsiteY2"/>
                </a:cxn>
                <a:cxn ang="0">
                  <a:pos x="connsiteX3" y="connsiteY3"/>
                </a:cxn>
              </a:cxnLst>
              <a:rect l="l" t="t" r="r" b="b"/>
              <a:pathLst>
                <a:path w="1276555" h="2895600">
                  <a:moveTo>
                    <a:pt x="0" y="2890684"/>
                  </a:moveTo>
                  <a:cubicBezTo>
                    <a:pt x="244167" y="2893142"/>
                    <a:pt x="488335" y="2895600"/>
                    <a:pt x="698090" y="2674374"/>
                  </a:cubicBezTo>
                  <a:cubicBezTo>
                    <a:pt x="907845" y="2453148"/>
                    <a:pt x="1240503" y="2009058"/>
                    <a:pt x="1258529" y="1563329"/>
                  </a:cubicBezTo>
                  <a:cubicBezTo>
                    <a:pt x="1276555" y="1117600"/>
                    <a:pt x="1041400" y="558800"/>
                    <a:pt x="806245" y="0"/>
                  </a:cubicBez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TextBox 52"/>
            <p:cNvSpPr txBox="1"/>
            <p:nvPr/>
          </p:nvSpPr>
          <p:spPr>
            <a:xfrm>
              <a:off x="7978264" y="2606317"/>
              <a:ext cx="671979" cy="511820"/>
            </a:xfrm>
            <a:prstGeom prst="rect">
              <a:avLst/>
            </a:prstGeom>
            <a:noFill/>
          </p:spPr>
          <p:txBody>
            <a:bodyPr wrap="none" rtlCol="0">
              <a:spAutoFit/>
            </a:bodyPr>
            <a:lstStyle/>
            <a:p>
              <a:r>
                <a:rPr lang="en-US" i="1" dirty="0" smtClean="0"/>
                <a:t>XHR</a:t>
              </a:r>
              <a:endParaRPr lang="en-US" i="1" dirty="0"/>
            </a:p>
          </p:txBody>
        </p:sp>
      </p:grpSp>
      <p:sp>
        <p:nvSpPr>
          <p:cNvPr id="54" name="TextBox 53"/>
          <p:cNvSpPr txBox="1"/>
          <p:nvPr/>
        </p:nvSpPr>
        <p:spPr>
          <a:xfrm>
            <a:off x="3276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55" name="TextBox 54"/>
          <p:cNvSpPr txBox="1"/>
          <p:nvPr/>
        </p:nvSpPr>
        <p:spPr>
          <a:xfrm>
            <a:off x="4038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56" name="TextBox 55"/>
          <p:cNvSpPr txBox="1"/>
          <p:nvPr/>
        </p:nvSpPr>
        <p:spPr>
          <a:xfrm>
            <a:off x="4800600" y="2913493"/>
            <a:ext cx="990600" cy="338554"/>
          </a:xfrm>
          <a:prstGeom prst="rect">
            <a:avLst/>
          </a:prstGeom>
          <a:noFill/>
        </p:spPr>
        <p:txBody>
          <a:bodyPr wrap="square" rtlCol="0">
            <a:spAutoFit/>
          </a:bodyPr>
          <a:lstStyle/>
          <a:p>
            <a:r>
              <a:rPr lang="en-US" sz="1600" dirty="0" smtClean="0"/>
              <a:t>Isolated</a:t>
            </a:r>
            <a:endParaRPr lang="en-US" sz="1600" dirty="0"/>
          </a:p>
        </p:txBody>
      </p:sp>
      <p:sp>
        <p:nvSpPr>
          <p:cNvPr id="57" name="TextBox 56"/>
          <p:cNvSpPr txBox="1"/>
          <p:nvPr/>
        </p:nvSpPr>
        <p:spPr>
          <a:xfrm>
            <a:off x="6248400" y="2913493"/>
            <a:ext cx="1219200" cy="338554"/>
          </a:xfrm>
          <a:prstGeom prst="rect">
            <a:avLst/>
          </a:prstGeom>
          <a:noFill/>
        </p:spPr>
        <p:txBody>
          <a:bodyPr wrap="square" rtlCol="0">
            <a:spAutoFit/>
          </a:bodyPr>
          <a:lstStyle/>
          <a:p>
            <a:r>
              <a:rPr lang="en-US" sz="1600" dirty="0" smtClean="0"/>
              <a:t>&lt;Frame&gt;</a:t>
            </a:r>
            <a:endParaRPr lang="en-US" sz="1600" dirty="0"/>
          </a:p>
        </p:txBody>
      </p:sp>
      <p:sp>
        <p:nvSpPr>
          <p:cNvPr id="58" name="TextBox 57"/>
          <p:cNvSpPr txBox="1"/>
          <p:nvPr/>
        </p:nvSpPr>
        <p:spPr>
          <a:xfrm>
            <a:off x="8153400" y="2913493"/>
            <a:ext cx="762000" cy="338554"/>
          </a:xfrm>
          <a:prstGeom prst="rect">
            <a:avLst/>
          </a:prstGeom>
          <a:noFill/>
        </p:spPr>
        <p:txBody>
          <a:bodyPr wrap="square" rtlCol="0">
            <a:spAutoFit/>
          </a:bodyPr>
          <a:lstStyle/>
          <a:p>
            <a:r>
              <a:rPr lang="en-US" sz="1600" i="1" dirty="0" smtClean="0"/>
              <a:t>p.com</a:t>
            </a:r>
          </a:p>
        </p:txBody>
      </p:sp>
      <p:sp>
        <p:nvSpPr>
          <p:cNvPr id="42" name="TextBox 41"/>
          <p:cNvSpPr txBox="1"/>
          <p:nvPr/>
        </p:nvSpPr>
        <p:spPr>
          <a:xfrm>
            <a:off x="304800" y="5029200"/>
            <a:ext cx="3276600" cy="1200329"/>
          </a:xfrm>
          <a:prstGeom prst="rect">
            <a:avLst/>
          </a:prstGeom>
          <a:noFill/>
        </p:spPr>
        <p:txBody>
          <a:bodyPr wrap="square" rtlCol="0">
            <a:spAutoFit/>
          </a:bodyPr>
          <a:lstStyle/>
          <a:p>
            <a:r>
              <a:rPr lang="en-US" dirty="0" smtClean="0"/>
              <a:t>&lt;</a:t>
            </a:r>
            <a:r>
              <a:rPr lang="en-US" dirty="0" err="1" smtClean="0"/>
              <a:t>iframe</a:t>
            </a:r>
            <a:r>
              <a:rPr lang="en-US" dirty="0" smtClean="0"/>
              <a:t> </a:t>
            </a:r>
          </a:p>
          <a:p>
            <a:r>
              <a:rPr lang="en-US" dirty="0" err="1" smtClean="0"/>
              <a:t>src</a:t>
            </a:r>
            <a:r>
              <a:rPr lang="en-US" dirty="0" smtClean="0"/>
              <a:t>=“http://p.com/c.html”&gt;</a:t>
            </a:r>
          </a:p>
          <a:p>
            <a:r>
              <a:rPr lang="en-US" dirty="0" smtClean="0"/>
              <a:t>&lt;/</a:t>
            </a:r>
            <a:r>
              <a:rPr lang="en-US" dirty="0" err="1" smtClean="0"/>
              <a:t>iframe</a:t>
            </a:r>
            <a:r>
              <a:rPr lang="en-US" dirty="0" smtClean="0"/>
              <a:t>&gt;</a:t>
            </a:r>
          </a:p>
          <a:p>
            <a:endParaRPr lang="en-US" dirty="0"/>
          </a:p>
        </p:txBody>
      </p:sp>
      <p:grpSp>
        <p:nvGrpSpPr>
          <p:cNvPr id="21" name="Group 48"/>
          <p:cNvGrpSpPr/>
          <p:nvPr/>
        </p:nvGrpSpPr>
        <p:grpSpPr>
          <a:xfrm>
            <a:off x="1362750" y="4724400"/>
            <a:ext cx="389850" cy="614859"/>
            <a:chOff x="1524000" y="4572000"/>
            <a:chExt cx="389850" cy="614859"/>
          </a:xfrm>
        </p:grpSpPr>
        <p:cxnSp>
          <p:nvCxnSpPr>
            <p:cNvPr id="44" name="Straight Arrow Connector 43"/>
            <p:cNvCxnSpPr/>
            <p:nvPr/>
          </p:nvCxnSpPr>
          <p:spPr>
            <a:xfrm rot="5400000" flipH="1" flipV="1">
              <a:off x="1520974" y="4879033"/>
              <a:ext cx="614859" cy="794"/>
            </a:xfrm>
            <a:prstGeom prst="straightConnector1">
              <a:avLst/>
            </a:prstGeom>
            <a:ln w="38100">
              <a:solidFill>
                <a:srgbClr val="FF0000"/>
              </a:solidFill>
              <a:headEnd type="stealth" w="lg" len="lg"/>
              <a:tailEnd type="none"/>
            </a:ln>
          </p:spPr>
          <p:style>
            <a:lnRef idx="2">
              <a:schemeClr val="dk1"/>
            </a:lnRef>
            <a:fillRef idx="0">
              <a:schemeClr val="dk1"/>
            </a:fillRef>
            <a:effectRef idx="1">
              <a:schemeClr val="dk1"/>
            </a:effectRef>
            <a:fontRef idx="minor">
              <a:schemeClr val="tx1"/>
            </a:fontRef>
          </p:style>
        </p:cxnSp>
        <p:sp>
          <p:nvSpPr>
            <p:cNvPr id="45" name="TextBox 44"/>
            <p:cNvSpPr txBox="1"/>
            <p:nvPr/>
          </p:nvSpPr>
          <p:spPr>
            <a:xfrm>
              <a:off x="1524000" y="4648200"/>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par>
                          <p:cTn id="7" fill="hold">
                            <p:stCondLst>
                              <p:cond delay="0"/>
                            </p:stCondLst>
                            <p:childTnLst>
                              <p:par>
                                <p:cTn id="8" presetID="49" presetClass="path" presetSubtype="0" accel="50000" decel="50000" fill="hold" grpId="0" nodeType="afterEffect">
                                  <p:stCondLst>
                                    <p:cond delay="0"/>
                                  </p:stCondLst>
                                  <p:childTnLst>
                                    <p:animMotion origin="layout" path="M -0.02084 -0.36667 L 3.33333E-6 0 " pathEditMode="relative" rAng="0" ptsTypes="AA">
                                      <p:cBhvr>
                                        <p:cTn id="9" dur="1000" fill="hold"/>
                                        <p:tgtEl>
                                          <p:spTgt spid="37"/>
                                        </p:tgtEl>
                                        <p:attrNameLst>
                                          <p:attrName>ppt_x</p:attrName>
                                          <p:attrName>ppt_y</p:attrName>
                                        </p:attrNameLst>
                                      </p:cBhvr>
                                      <p:rCtr x="10" y="183"/>
                                    </p:animMotion>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4"/>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50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500"/>
                                  </p:stCondLst>
                                  <p:childTnLst>
                                    <p:set>
                                      <p:cBhvr>
                                        <p:cTn id="23" dur="1" fill="hold">
                                          <p:stCondLst>
                                            <p:cond delay="0"/>
                                          </p:stCondLst>
                                        </p:cTn>
                                        <p:tgtEl>
                                          <p:spTgt spid="13"/>
                                        </p:tgtEl>
                                        <p:attrNameLst>
                                          <p:attrName>style.visibility</p:attrName>
                                        </p:attrNameLst>
                                      </p:cBhvr>
                                      <p:to>
                                        <p:strVal val="visible"/>
                                      </p:to>
                                    </p:set>
                                  </p:childTnLst>
                                </p:cTn>
                              </p:par>
                            </p:childTnLst>
                          </p:cTn>
                        </p:par>
                        <p:par>
                          <p:cTn id="24" fill="hold">
                            <p:stCondLst>
                              <p:cond delay="500"/>
                            </p:stCondLst>
                            <p:childTnLst>
                              <p:par>
                                <p:cTn id="25" presetID="22" presetClass="entr" presetSubtype="4" fill="hold" nodeType="afterEffect">
                                  <p:stCondLst>
                                    <p:cond delay="50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5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7"/>
                                        </p:tgtEl>
                                        <p:attrNameLst>
                                          <p:attrName>style.visibility</p:attrName>
                                        </p:attrNameLst>
                                      </p:cBhvr>
                                      <p:to>
                                        <p:strVal val="visible"/>
                                      </p:to>
                                    </p:set>
                                  </p:childTnLst>
                                </p:cTn>
                              </p:par>
                            </p:childTnLst>
                          </p:cTn>
                        </p:par>
                        <p:par>
                          <p:cTn id="36" fill="hold">
                            <p:stCondLst>
                              <p:cond delay="0"/>
                            </p:stCondLst>
                            <p:childTnLst>
                              <p:par>
                                <p:cTn id="37" presetID="3" presetClass="entr" presetSubtype="10"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blinds(horizontal)">
                                      <p:cBhvr>
                                        <p:cTn id="39" dur="500"/>
                                        <p:tgtEl>
                                          <p:spTgt spid="36"/>
                                        </p:tgtEl>
                                      </p:cBhvr>
                                    </p:animEffect>
                                  </p:childTnLst>
                                </p:cTn>
                              </p:par>
                            </p:childTnLst>
                          </p:cTn>
                        </p:par>
                        <p:par>
                          <p:cTn id="40" fill="hold">
                            <p:stCondLst>
                              <p:cond delay="500"/>
                            </p:stCondLst>
                            <p:childTnLst>
                              <p:par>
                                <p:cTn id="41" presetID="3" presetClass="entr" presetSubtype="10"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blinds(horizontal)">
                                      <p:cBhvr>
                                        <p:cTn id="43" dur="500"/>
                                        <p:tgtEl>
                                          <p:spTgt spid="4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58"/>
                                        </p:tgtEl>
                                        <p:attrNameLst>
                                          <p:attrName>style.visibility</p:attrName>
                                        </p:attrNameLst>
                                      </p:cBhvr>
                                      <p:to>
                                        <p:strVal val="visible"/>
                                      </p:to>
                                    </p:set>
                                  </p:childTnLst>
                                </p:cTn>
                              </p:par>
                            </p:childTnLst>
                          </p:cTn>
                        </p:par>
                        <p:par>
                          <p:cTn id="48" fill="hold">
                            <p:stCondLst>
                              <p:cond delay="0"/>
                            </p:stCondLst>
                            <p:childTnLst>
                              <p:par>
                                <p:cTn id="49" presetID="22" presetClass="entr" presetSubtype="4" fill="hold" nodeType="afterEffect">
                                  <p:stCondLst>
                                    <p:cond delay="500"/>
                                  </p:stCondLst>
                                  <p:childTnLst>
                                    <p:set>
                                      <p:cBhvr>
                                        <p:cTn id="50" dur="1" fill="hold">
                                          <p:stCondLst>
                                            <p:cond delay="0"/>
                                          </p:stCondLst>
                                        </p:cTn>
                                        <p:tgtEl>
                                          <p:spTgt spid="12"/>
                                        </p:tgtEl>
                                        <p:attrNameLst>
                                          <p:attrName>style.visibility</p:attrName>
                                        </p:attrNameLst>
                                      </p:cBhvr>
                                      <p:to>
                                        <p:strVal val="visible"/>
                                      </p:to>
                                    </p:set>
                                    <p:animEffect transition="in" filter="wipe(down)">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animBg="1"/>
      <p:bldP spid="37" grpId="1" animBg="1"/>
      <p:bldP spid="54" grpId="0"/>
      <p:bldP spid="55" grpId="0"/>
      <p:bldP spid="56" grpId="0"/>
      <p:bldP spid="57" grpId="0"/>
      <p:bldP spid="58"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smtClean="0"/>
              <a:t>Trust Relationship between Providers and Integrators</a:t>
            </a:r>
            <a:endParaRPr lang="en-US" sz="4000" dirty="0"/>
          </a:p>
        </p:txBody>
      </p:sp>
      <p:graphicFrame>
        <p:nvGraphicFramePr>
          <p:cNvPr id="20" name="Content Placeholder 19"/>
          <p:cNvGraphicFramePr>
            <a:graphicFrameLocks noGrp="1"/>
          </p:cNvGraphicFramePr>
          <p:nvPr>
            <p:ph idx="1"/>
          </p:nvPr>
        </p:nvGraphicFramePr>
        <p:xfrm>
          <a:off x="3276598" y="2057400"/>
          <a:ext cx="5638801" cy="2744545"/>
        </p:xfrm>
        <a:graphic>
          <a:graphicData uri="http://schemas.openxmlformats.org/drawingml/2006/table">
            <a:tbl>
              <a:tblPr firstRow="1" bandRow="1">
                <a:tableStyleId>{5C22544A-7EE6-4342-B048-85BDC9FD1C3A}</a:tableStyleId>
              </a:tblPr>
              <a:tblGrid>
                <a:gridCol w="762002"/>
                <a:gridCol w="762000"/>
                <a:gridCol w="1447800"/>
                <a:gridCol w="1905000"/>
                <a:gridCol w="761999"/>
              </a:tblGrid>
              <a:tr h="762000">
                <a:tc>
                  <a:txBody>
                    <a:bodyPr/>
                    <a:lstStyle/>
                    <a:p>
                      <a:r>
                        <a:rPr lang="en-US" sz="1600" i="1" dirty="0" smtClean="0">
                          <a:solidFill>
                            <a:schemeClr val="tx1"/>
                          </a:solidFill>
                        </a:rPr>
                        <a:t>i.com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endParaRPr lang="en-US" i="1" smtClean="0">
                        <a:solidFill>
                          <a:schemeClr val="tx1"/>
                        </a:solidFill>
                      </a:endParaRPr>
                    </a:p>
                    <a:p>
                      <a:endParaRPr lang="en-US" sz="1100" i="1" smtClean="0">
                        <a:solidFill>
                          <a:schemeClr val="tx1"/>
                        </a:solidFill>
                      </a:endParaRPr>
                    </a:p>
                    <a:p>
                      <a:r>
                        <a:rPr lang="en-US" sz="1600" i="1" smtClean="0">
                          <a:solidFill>
                            <a:schemeClr val="tx1"/>
                          </a:solidFill>
                        </a:rPr>
                        <a:t>i.com</a:t>
                      </a:r>
                      <a:r>
                        <a:rPr lang="en-US" sz="1600" smtClean="0">
                          <a:solidFill>
                            <a:schemeClr val="tx1"/>
                          </a:solidFill>
                          <a:sym typeface="Wingdings" pitchFamily="2" charset="2"/>
                        </a:rPr>
                        <a:t>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Content</a:t>
                      </a:r>
                    </a:p>
                    <a:p>
                      <a:r>
                        <a:rPr lang="en-US" sz="1600" dirty="0" smtClean="0">
                          <a:solidFill>
                            <a:schemeClr val="tx1"/>
                          </a:solidFill>
                        </a:rPr>
                        <a:t>Semantics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Abstraction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Run-as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44196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8545">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096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2"/>
          </p:nvPr>
        </p:nvSpPr>
        <p:spPr/>
        <p:txBody>
          <a:bodyPr/>
          <a:lstStyle/>
          <a:p>
            <a:fld id="{188A2465-3117-4948-A937-74FA39D7F360}" type="slidenum">
              <a:rPr lang="en-US" smtClean="0"/>
              <a:pPr/>
              <a:t>16</a:t>
            </a:fld>
            <a:endParaRPr lang="en-US"/>
          </a:p>
        </p:txBody>
      </p:sp>
      <p:grpSp>
        <p:nvGrpSpPr>
          <p:cNvPr id="3" name="Group 10"/>
          <p:cNvGrpSpPr/>
          <p:nvPr/>
        </p:nvGrpSpPr>
        <p:grpSpPr>
          <a:xfrm>
            <a:off x="228600" y="1447800"/>
            <a:ext cx="1219200" cy="1510554"/>
            <a:chOff x="783771" y="1585685"/>
            <a:chExt cx="1143000" cy="1222829"/>
          </a:xfrm>
        </p:grpSpPr>
        <p:sp>
          <p:nvSpPr>
            <p:cNvPr id="6" name="Rectangle 5"/>
            <p:cNvSpPr/>
            <p:nvPr/>
          </p:nvSpPr>
          <p:spPr>
            <a:xfrm>
              <a:off x="783771"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83772" y="1585685"/>
              <a:ext cx="580745" cy="298983"/>
            </a:xfrm>
            <a:prstGeom prst="rect">
              <a:avLst/>
            </a:prstGeom>
            <a:noFill/>
          </p:spPr>
          <p:txBody>
            <a:bodyPr wrap="none" rtlCol="0">
              <a:spAutoFit/>
            </a:bodyPr>
            <a:lstStyle/>
            <a:p>
              <a:r>
                <a:rPr lang="en-US" i="1" dirty="0" smtClean="0"/>
                <a:t>p.com</a:t>
              </a:r>
              <a:endParaRPr lang="en-US" i="1" dirty="0"/>
            </a:p>
          </p:txBody>
        </p:sp>
      </p:grpSp>
      <p:sp>
        <p:nvSpPr>
          <p:cNvPr id="10" name="Folded Corner 9"/>
          <p:cNvSpPr/>
          <p:nvPr/>
        </p:nvSpPr>
        <p:spPr>
          <a:xfrm>
            <a:off x="381000" y="2133600"/>
            <a:ext cx="838200" cy="609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12"/>
          <p:cNvGrpSpPr/>
          <p:nvPr/>
        </p:nvGrpSpPr>
        <p:grpSpPr>
          <a:xfrm>
            <a:off x="1752601" y="1447800"/>
            <a:ext cx="1219199" cy="1524000"/>
            <a:chOff x="185057" y="1574800"/>
            <a:chExt cx="1143000" cy="1233714"/>
          </a:xfrm>
        </p:grpSpPr>
        <p:sp>
          <p:nvSpPr>
            <p:cNvPr id="14" name="Rectangle 13"/>
            <p:cNvSpPr/>
            <p:nvPr/>
          </p:nvSpPr>
          <p:spPr>
            <a:xfrm>
              <a:off x="185057"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85058" y="1574800"/>
              <a:ext cx="525785" cy="298983"/>
            </a:xfrm>
            <a:prstGeom prst="rect">
              <a:avLst/>
            </a:prstGeom>
            <a:noFill/>
          </p:spPr>
          <p:txBody>
            <a:bodyPr wrap="none" rtlCol="0">
              <a:spAutoFit/>
            </a:bodyPr>
            <a:lstStyle/>
            <a:p>
              <a:r>
                <a:rPr lang="en-US" i="1" dirty="0" smtClean="0"/>
                <a:t>i.com</a:t>
              </a:r>
              <a:endParaRPr lang="en-US" i="1" dirty="0"/>
            </a:p>
          </p:txBody>
        </p:sp>
      </p:grpSp>
      <p:sp>
        <p:nvSpPr>
          <p:cNvPr id="16" name="Cloud 15"/>
          <p:cNvSpPr/>
          <p:nvPr/>
        </p:nvSpPr>
        <p:spPr>
          <a:xfrm>
            <a:off x="609600" y="3200400"/>
            <a:ext cx="1905000" cy="762000"/>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Internet</a:t>
            </a:r>
            <a:endParaRPr lang="en-US" dirty="0">
              <a:solidFill>
                <a:schemeClr val="tx1"/>
              </a:solidFill>
            </a:endParaRPr>
          </a:p>
        </p:txBody>
      </p:sp>
      <p:grpSp>
        <p:nvGrpSpPr>
          <p:cNvPr id="7" name="Group 20"/>
          <p:cNvGrpSpPr/>
          <p:nvPr/>
        </p:nvGrpSpPr>
        <p:grpSpPr>
          <a:xfrm>
            <a:off x="152400" y="4114800"/>
            <a:ext cx="2895600" cy="2286000"/>
            <a:chOff x="1143000" y="3962400"/>
            <a:chExt cx="2133600" cy="2286000"/>
          </a:xfrm>
        </p:grpSpPr>
        <p:sp>
          <p:nvSpPr>
            <p:cNvPr id="17" name="Folded Corner 16"/>
            <p:cNvSpPr/>
            <p:nvPr/>
          </p:nvSpPr>
          <p:spPr>
            <a:xfrm>
              <a:off x="1219200" y="4267200"/>
              <a:ext cx="2057400" cy="1981200"/>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143000" y="3962400"/>
              <a:ext cx="1428596" cy="369332"/>
            </a:xfrm>
            <a:prstGeom prst="rect">
              <a:avLst/>
            </a:prstGeom>
            <a:noFill/>
          </p:spPr>
          <p:txBody>
            <a:bodyPr wrap="none" rtlCol="0">
              <a:spAutoFit/>
            </a:bodyPr>
            <a:lstStyle/>
            <a:p>
              <a:r>
                <a:rPr lang="en-US" dirty="0" smtClean="0"/>
                <a:t>http://i.com/</a:t>
              </a:r>
              <a:endParaRPr lang="en-US" dirty="0"/>
            </a:p>
          </p:txBody>
        </p:sp>
      </p:grpSp>
      <p:grpSp>
        <p:nvGrpSpPr>
          <p:cNvPr id="9" name="Group 33"/>
          <p:cNvGrpSpPr/>
          <p:nvPr/>
        </p:nvGrpSpPr>
        <p:grpSpPr>
          <a:xfrm>
            <a:off x="3581400" y="2337647"/>
            <a:ext cx="228600" cy="457200"/>
            <a:chOff x="2743200" y="4191000"/>
            <a:chExt cx="228600" cy="457200"/>
          </a:xfrm>
        </p:grpSpPr>
        <p:cxnSp>
          <p:nvCxnSpPr>
            <p:cNvPr id="30" name="Straight Arrow Connector 29"/>
            <p:cNvCxnSpPr/>
            <p:nvPr/>
          </p:nvCxnSpPr>
          <p:spPr>
            <a:xfrm rot="5400000">
              <a:off x="2705100" y="43053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2" name="Folded Corner 31"/>
            <p:cNvSpPr/>
            <p:nvPr/>
          </p:nvSpPr>
          <p:spPr>
            <a:xfrm>
              <a:off x="2743200" y="44196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1" name="Group 34"/>
          <p:cNvGrpSpPr/>
          <p:nvPr/>
        </p:nvGrpSpPr>
        <p:grpSpPr>
          <a:xfrm>
            <a:off x="4267200" y="2108253"/>
            <a:ext cx="228600" cy="457994"/>
            <a:chOff x="2819400" y="4953000"/>
            <a:chExt cx="228600" cy="457994"/>
          </a:xfrm>
        </p:grpSpPr>
        <p:sp>
          <p:nvSpPr>
            <p:cNvPr id="23" name="Folded Corner 22"/>
            <p:cNvSpPr/>
            <p:nvPr/>
          </p:nvSpPr>
          <p:spPr>
            <a:xfrm>
              <a:off x="2819400" y="49530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3" name="Straight Arrow Connector 32"/>
            <p:cNvCxnSpPr/>
            <p:nvPr/>
          </p:nvCxnSpPr>
          <p:spPr>
            <a:xfrm rot="5400000">
              <a:off x="2781300" y="52959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381000" y="2209800"/>
            <a:ext cx="838200" cy="369332"/>
          </a:xfrm>
          <a:prstGeom prst="rect">
            <a:avLst/>
          </a:prstGeom>
          <a:noFill/>
        </p:spPr>
        <p:txBody>
          <a:bodyPr wrap="square" rtlCol="0">
            <a:spAutoFit/>
          </a:bodyPr>
          <a:lstStyle/>
          <a:p>
            <a:r>
              <a:rPr lang="en-US" dirty="0" smtClean="0"/>
              <a:t>Script</a:t>
            </a:r>
            <a:endParaRPr lang="en-US" dirty="0"/>
          </a:p>
        </p:txBody>
      </p:sp>
      <p:sp>
        <p:nvSpPr>
          <p:cNvPr id="37" name="Folded Corner 36"/>
          <p:cNvSpPr/>
          <p:nvPr/>
        </p:nvSpPr>
        <p:spPr>
          <a:xfrm>
            <a:off x="304800" y="5029200"/>
            <a:ext cx="2667000" cy="9144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46" name="Straight Arrow Connector 45"/>
          <p:cNvCxnSpPr/>
          <p:nvPr/>
        </p:nvCxnSpPr>
        <p:spPr>
          <a:xfrm rot="5400000" flipH="1" flipV="1">
            <a:off x="1749573" y="5026173"/>
            <a:ext cx="614859" cy="794"/>
          </a:xfrm>
          <a:prstGeom prst="straightConnector1">
            <a:avLst/>
          </a:prstGeom>
          <a:ln w="38100">
            <a:solidFill>
              <a:srgbClr val="00B050"/>
            </a:solidFill>
            <a:headEnd type="none" w="lg" len="lg"/>
            <a:tailEnd type="arrow"/>
          </a:ln>
        </p:spPr>
        <p:style>
          <a:lnRef idx="2">
            <a:schemeClr val="dk1"/>
          </a:lnRef>
          <a:fillRef idx="0">
            <a:schemeClr val="dk1"/>
          </a:fillRef>
          <a:effectRef idx="1">
            <a:schemeClr val="dk1"/>
          </a:effectRef>
          <a:fontRef idx="minor">
            <a:schemeClr val="tx1"/>
          </a:fontRef>
        </p:style>
      </p:cxnSp>
      <p:grpSp>
        <p:nvGrpSpPr>
          <p:cNvPr id="12" name="Group 49"/>
          <p:cNvGrpSpPr/>
          <p:nvPr/>
        </p:nvGrpSpPr>
        <p:grpSpPr>
          <a:xfrm>
            <a:off x="2166869" y="2971801"/>
            <a:ext cx="943510" cy="2315896"/>
            <a:chOff x="7692912" y="2078329"/>
            <a:chExt cx="943510" cy="3209368"/>
          </a:xfrm>
        </p:grpSpPr>
        <p:sp>
          <p:nvSpPr>
            <p:cNvPr id="52" name="Freeform 51"/>
            <p:cNvSpPr/>
            <p:nvPr/>
          </p:nvSpPr>
          <p:spPr>
            <a:xfrm rot="20981139">
              <a:off x="7692912" y="2078329"/>
              <a:ext cx="759969" cy="3209368"/>
            </a:xfrm>
            <a:custGeom>
              <a:avLst/>
              <a:gdLst>
                <a:gd name="connsiteX0" fmla="*/ 0 w 1276555"/>
                <a:gd name="connsiteY0" fmla="*/ 2890684 h 2895600"/>
                <a:gd name="connsiteX1" fmla="*/ 698090 w 1276555"/>
                <a:gd name="connsiteY1" fmla="*/ 2674374 h 2895600"/>
                <a:gd name="connsiteX2" fmla="*/ 1258529 w 1276555"/>
                <a:gd name="connsiteY2" fmla="*/ 1563329 h 2895600"/>
                <a:gd name="connsiteX3" fmla="*/ 806245 w 1276555"/>
                <a:gd name="connsiteY3" fmla="*/ 0 h 2895600"/>
              </a:gdLst>
              <a:ahLst/>
              <a:cxnLst>
                <a:cxn ang="0">
                  <a:pos x="connsiteX0" y="connsiteY0"/>
                </a:cxn>
                <a:cxn ang="0">
                  <a:pos x="connsiteX1" y="connsiteY1"/>
                </a:cxn>
                <a:cxn ang="0">
                  <a:pos x="connsiteX2" y="connsiteY2"/>
                </a:cxn>
                <a:cxn ang="0">
                  <a:pos x="connsiteX3" y="connsiteY3"/>
                </a:cxn>
              </a:cxnLst>
              <a:rect l="l" t="t" r="r" b="b"/>
              <a:pathLst>
                <a:path w="1276555" h="2895600">
                  <a:moveTo>
                    <a:pt x="0" y="2890684"/>
                  </a:moveTo>
                  <a:cubicBezTo>
                    <a:pt x="244167" y="2893142"/>
                    <a:pt x="488335" y="2895600"/>
                    <a:pt x="698090" y="2674374"/>
                  </a:cubicBezTo>
                  <a:cubicBezTo>
                    <a:pt x="907845" y="2453148"/>
                    <a:pt x="1240503" y="2009058"/>
                    <a:pt x="1258529" y="1563329"/>
                  </a:cubicBezTo>
                  <a:cubicBezTo>
                    <a:pt x="1276555" y="1117600"/>
                    <a:pt x="1041400" y="558800"/>
                    <a:pt x="806245" y="0"/>
                  </a:cubicBez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TextBox 52"/>
            <p:cNvSpPr txBox="1"/>
            <p:nvPr/>
          </p:nvSpPr>
          <p:spPr>
            <a:xfrm>
              <a:off x="7964443" y="3345503"/>
              <a:ext cx="671979" cy="511820"/>
            </a:xfrm>
            <a:prstGeom prst="rect">
              <a:avLst/>
            </a:prstGeom>
            <a:noFill/>
          </p:spPr>
          <p:txBody>
            <a:bodyPr wrap="none" rtlCol="0">
              <a:spAutoFit/>
            </a:bodyPr>
            <a:lstStyle/>
            <a:p>
              <a:r>
                <a:rPr lang="en-US" i="1" dirty="0" smtClean="0"/>
                <a:t>XHR</a:t>
              </a:r>
              <a:endParaRPr lang="en-US" i="1" dirty="0"/>
            </a:p>
          </p:txBody>
        </p:sp>
      </p:grpSp>
      <p:sp>
        <p:nvSpPr>
          <p:cNvPr id="54" name="TextBox 53"/>
          <p:cNvSpPr txBox="1"/>
          <p:nvPr/>
        </p:nvSpPr>
        <p:spPr>
          <a:xfrm>
            <a:off x="3276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55" name="TextBox 54"/>
          <p:cNvSpPr txBox="1"/>
          <p:nvPr/>
        </p:nvSpPr>
        <p:spPr>
          <a:xfrm>
            <a:off x="4038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56" name="TextBox 55"/>
          <p:cNvSpPr txBox="1"/>
          <p:nvPr/>
        </p:nvSpPr>
        <p:spPr>
          <a:xfrm>
            <a:off x="4800600" y="2913493"/>
            <a:ext cx="990600" cy="338554"/>
          </a:xfrm>
          <a:prstGeom prst="rect">
            <a:avLst/>
          </a:prstGeom>
          <a:noFill/>
        </p:spPr>
        <p:txBody>
          <a:bodyPr wrap="square" rtlCol="0">
            <a:spAutoFit/>
          </a:bodyPr>
          <a:lstStyle/>
          <a:p>
            <a:r>
              <a:rPr lang="en-US" sz="1600" dirty="0" smtClean="0"/>
              <a:t>Isolated</a:t>
            </a:r>
            <a:endParaRPr lang="en-US" sz="1600" dirty="0"/>
          </a:p>
        </p:txBody>
      </p:sp>
      <p:sp>
        <p:nvSpPr>
          <p:cNvPr id="57" name="TextBox 56"/>
          <p:cNvSpPr txBox="1"/>
          <p:nvPr/>
        </p:nvSpPr>
        <p:spPr>
          <a:xfrm>
            <a:off x="6248400" y="2913493"/>
            <a:ext cx="1219200" cy="338554"/>
          </a:xfrm>
          <a:prstGeom prst="rect">
            <a:avLst/>
          </a:prstGeom>
          <a:noFill/>
        </p:spPr>
        <p:txBody>
          <a:bodyPr wrap="square" rtlCol="0">
            <a:spAutoFit/>
          </a:bodyPr>
          <a:lstStyle/>
          <a:p>
            <a:r>
              <a:rPr lang="en-US" sz="1600" dirty="0" smtClean="0"/>
              <a:t>&lt;Frame&gt;</a:t>
            </a:r>
            <a:endParaRPr lang="en-US" sz="1600" dirty="0"/>
          </a:p>
        </p:txBody>
      </p:sp>
      <p:sp>
        <p:nvSpPr>
          <p:cNvPr id="58" name="TextBox 57"/>
          <p:cNvSpPr txBox="1"/>
          <p:nvPr/>
        </p:nvSpPr>
        <p:spPr>
          <a:xfrm>
            <a:off x="8153400" y="2913493"/>
            <a:ext cx="762000" cy="338554"/>
          </a:xfrm>
          <a:prstGeom prst="rect">
            <a:avLst/>
          </a:prstGeom>
          <a:noFill/>
        </p:spPr>
        <p:txBody>
          <a:bodyPr wrap="square" rtlCol="0">
            <a:spAutoFit/>
          </a:bodyPr>
          <a:lstStyle/>
          <a:p>
            <a:r>
              <a:rPr lang="en-US" sz="1600" i="1" dirty="0" smtClean="0"/>
              <a:t>p.com</a:t>
            </a:r>
          </a:p>
        </p:txBody>
      </p:sp>
      <p:sp>
        <p:nvSpPr>
          <p:cNvPr id="59" name="TextBox 58"/>
          <p:cNvSpPr txBox="1"/>
          <p:nvPr/>
        </p:nvSpPr>
        <p:spPr>
          <a:xfrm>
            <a:off x="3276600" y="3370693"/>
            <a:ext cx="685800" cy="338554"/>
          </a:xfrm>
          <a:prstGeom prst="rect">
            <a:avLst/>
          </a:prstGeom>
          <a:noFill/>
        </p:spPr>
        <p:txBody>
          <a:bodyPr wrap="square" rtlCol="0">
            <a:spAutoFit/>
          </a:bodyPr>
          <a:lstStyle/>
          <a:p>
            <a:r>
              <a:rPr lang="en-US" sz="1600" dirty="0" smtClean="0"/>
              <a:t>Yes</a:t>
            </a:r>
            <a:endParaRPr lang="en-US" sz="1600" dirty="0"/>
          </a:p>
        </p:txBody>
      </p:sp>
      <p:sp>
        <p:nvSpPr>
          <p:cNvPr id="61" name="TextBox 60"/>
          <p:cNvSpPr txBox="1"/>
          <p:nvPr/>
        </p:nvSpPr>
        <p:spPr>
          <a:xfrm>
            <a:off x="4038600" y="3370693"/>
            <a:ext cx="685800" cy="338554"/>
          </a:xfrm>
          <a:prstGeom prst="rect">
            <a:avLst/>
          </a:prstGeom>
          <a:noFill/>
        </p:spPr>
        <p:txBody>
          <a:bodyPr wrap="square" rtlCol="0">
            <a:spAutoFit/>
          </a:bodyPr>
          <a:lstStyle/>
          <a:p>
            <a:r>
              <a:rPr lang="en-US" sz="1600" dirty="0" smtClean="0"/>
              <a:t>Yes</a:t>
            </a:r>
            <a:endParaRPr lang="en-US" sz="1600" dirty="0"/>
          </a:p>
        </p:txBody>
      </p:sp>
      <p:sp>
        <p:nvSpPr>
          <p:cNvPr id="62" name="TextBox 61"/>
          <p:cNvSpPr txBox="1"/>
          <p:nvPr/>
        </p:nvSpPr>
        <p:spPr>
          <a:xfrm>
            <a:off x="4800600" y="3370693"/>
            <a:ext cx="990600" cy="338554"/>
          </a:xfrm>
          <a:prstGeom prst="rect">
            <a:avLst/>
          </a:prstGeom>
          <a:noFill/>
        </p:spPr>
        <p:txBody>
          <a:bodyPr wrap="square" rtlCol="0">
            <a:spAutoFit/>
          </a:bodyPr>
          <a:lstStyle/>
          <a:p>
            <a:r>
              <a:rPr lang="en-US" sz="1600" dirty="0" smtClean="0"/>
              <a:t>Open</a:t>
            </a:r>
            <a:endParaRPr lang="en-US" sz="1600" dirty="0"/>
          </a:p>
        </p:txBody>
      </p:sp>
      <p:sp>
        <p:nvSpPr>
          <p:cNvPr id="63" name="TextBox 62"/>
          <p:cNvSpPr txBox="1"/>
          <p:nvPr/>
        </p:nvSpPr>
        <p:spPr>
          <a:xfrm>
            <a:off x="6248400" y="3370693"/>
            <a:ext cx="1219200" cy="338554"/>
          </a:xfrm>
          <a:prstGeom prst="rect">
            <a:avLst/>
          </a:prstGeom>
          <a:noFill/>
        </p:spPr>
        <p:txBody>
          <a:bodyPr wrap="square" rtlCol="0">
            <a:spAutoFit/>
          </a:bodyPr>
          <a:lstStyle/>
          <a:p>
            <a:r>
              <a:rPr lang="en-US" sz="1600" dirty="0" smtClean="0"/>
              <a:t>&lt;Script&gt;</a:t>
            </a:r>
            <a:endParaRPr lang="en-US" sz="1600" dirty="0"/>
          </a:p>
        </p:txBody>
      </p:sp>
      <p:sp>
        <p:nvSpPr>
          <p:cNvPr id="68" name="TextBox 67"/>
          <p:cNvSpPr txBox="1"/>
          <p:nvPr/>
        </p:nvSpPr>
        <p:spPr>
          <a:xfrm>
            <a:off x="8153400" y="3370693"/>
            <a:ext cx="762000" cy="338554"/>
          </a:xfrm>
          <a:prstGeom prst="rect">
            <a:avLst/>
          </a:prstGeom>
          <a:noFill/>
        </p:spPr>
        <p:txBody>
          <a:bodyPr wrap="square" rtlCol="0">
            <a:spAutoFit/>
          </a:bodyPr>
          <a:lstStyle/>
          <a:p>
            <a:r>
              <a:rPr lang="en-US" sz="1600" i="1" dirty="0" smtClean="0"/>
              <a:t>i.com</a:t>
            </a:r>
          </a:p>
        </p:txBody>
      </p:sp>
      <p:sp>
        <p:nvSpPr>
          <p:cNvPr id="42" name="TextBox 41"/>
          <p:cNvSpPr txBox="1"/>
          <p:nvPr/>
        </p:nvSpPr>
        <p:spPr>
          <a:xfrm>
            <a:off x="304800" y="5029200"/>
            <a:ext cx="3276600" cy="1200329"/>
          </a:xfrm>
          <a:prstGeom prst="rect">
            <a:avLst/>
          </a:prstGeom>
          <a:noFill/>
        </p:spPr>
        <p:txBody>
          <a:bodyPr wrap="square" rtlCol="0">
            <a:spAutoFit/>
          </a:bodyPr>
          <a:lstStyle/>
          <a:p>
            <a:r>
              <a:rPr lang="en-US" dirty="0" smtClean="0"/>
              <a:t>&lt;script </a:t>
            </a:r>
          </a:p>
          <a:p>
            <a:r>
              <a:rPr lang="en-US" dirty="0" err="1" smtClean="0"/>
              <a:t>src</a:t>
            </a:r>
            <a:r>
              <a:rPr lang="en-US" dirty="0" smtClean="0"/>
              <a:t>=“http://p.com/c.js”&gt;</a:t>
            </a:r>
          </a:p>
          <a:p>
            <a:r>
              <a:rPr lang="en-US" dirty="0" smtClean="0"/>
              <a:t>&lt;/script&gt;</a:t>
            </a:r>
          </a:p>
          <a:p>
            <a:endParaRPr lang="en-US" dirty="0"/>
          </a:p>
        </p:txBody>
      </p:sp>
      <p:cxnSp>
        <p:nvCxnSpPr>
          <p:cNvPr id="43" name="Straight Arrow Connector 42"/>
          <p:cNvCxnSpPr/>
          <p:nvPr/>
        </p:nvCxnSpPr>
        <p:spPr>
          <a:xfrm rot="5400000" flipH="1" flipV="1">
            <a:off x="1293168" y="5026173"/>
            <a:ext cx="614859" cy="794"/>
          </a:xfrm>
          <a:prstGeom prst="straightConnector1">
            <a:avLst/>
          </a:prstGeom>
          <a:ln w="38100">
            <a:solidFill>
              <a:srgbClr val="00B050"/>
            </a:solidFill>
            <a:headEnd type="stealth" w="lg" len="lg"/>
            <a:tailEnd type="none"/>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500"/>
                                  </p:stCondLst>
                                  <p:childTnLst>
                                    <p:set>
                                      <p:cBhvr>
                                        <p:cTn id="9" dur="1" fill="hold">
                                          <p:stCondLst>
                                            <p:cond delay="0"/>
                                          </p:stCondLst>
                                        </p:cTn>
                                        <p:tgtEl>
                                          <p:spTgt spid="43"/>
                                        </p:tgtEl>
                                        <p:attrNameLst>
                                          <p:attrName>style.visibility</p:attrName>
                                        </p:attrNameLst>
                                      </p:cBhvr>
                                      <p:to>
                                        <p:strVal val="visible"/>
                                      </p:to>
                                    </p:set>
                                    <p:animEffect transition="in" filter="wipe(up)">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childTnLst>
                          </p:cTn>
                        </p:par>
                        <p:par>
                          <p:cTn id="15" fill="hold">
                            <p:stCondLst>
                              <p:cond delay="0"/>
                            </p:stCondLst>
                            <p:childTnLst>
                              <p:par>
                                <p:cTn id="16" presetID="22" presetClass="entr" presetSubtype="4" fill="hold" nodeType="afterEffect">
                                  <p:stCondLst>
                                    <p:cond delay="500"/>
                                  </p:stCondLst>
                                  <p:childTnLst>
                                    <p:set>
                                      <p:cBhvr>
                                        <p:cTn id="17" dur="1" fill="hold">
                                          <p:stCondLst>
                                            <p:cond delay="0"/>
                                          </p:stCondLst>
                                        </p:cTn>
                                        <p:tgtEl>
                                          <p:spTgt spid="46"/>
                                        </p:tgtEl>
                                        <p:attrNameLst>
                                          <p:attrName>style.visibility</p:attrName>
                                        </p:attrNameLst>
                                      </p:cBhvr>
                                      <p:to>
                                        <p:strVal val="visible"/>
                                      </p:to>
                                    </p:set>
                                    <p:animEffect transition="in" filter="wipe(down)">
                                      <p:cBhvr>
                                        <p:cTn id="18" dur="500"/>
                                        <p:tgtEl>
                                          <p:spTgt spid="46"/>
                                        </p:tgtEl>
                                      </p:cBhvr>
                                    </p:animEffect>
                                  </p:childTnLst>
                                </p:cTn>
                              </p:par>
                            </p:childTnLst>
                          </p:cTn>
                        </p:par>
                        <p:par>
                          <p:cTn id="19" fill="hold">
                            <p:stCondLst>
                              <p:cond delay="1000"/>
                            </p:stCondLst>
                            <p:childTnLst>
                              <p:par>
                                <p:cTn id="20" presetID="22" presetClass="entr" presetSubtype="4"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500"/>
                                  </p:stCondLst>
                                  <p:childTnLst>
                                    <p:set>
                                      <p:cBhvr>
                                        <p:cTn id="33" dur="1" fill="hold">
                                          <p:stCondLst>
                                            <p:cond delay="0"/>
                                          </p:stCondLst>
                                        </p:cTn>
                                        <p:tgtEl>
                                          <p:spTgt spid="36"/>
                                        </p:tgtEl>
                                        <p:attrNameLst>
                                          <p:attrName>style.visibility</p:attrName>
                                        </p:attrNameLst>
                                      </p:cBhvr>
                                      <p:to>
                                        <p:strVal val="visible"/>
                                      </p:to>
                                    </p:set>
                                  </p:childTnLst>
                                </p:cTn>
                              </p:par>
                            </p:childTnLst>
                          </p:cTn>
                        </p:par>
                        <p:par>
                          <p:cTn id="34" fill="hold">
                            <p:stCondLst>
                              <p:cond delay="500"/>
                            </p:stCondLst>
                            <p:childTnLst>
                              <p:par>
                                <p:cTn id="35" presetID="3" presetClass="entr" presetSubtype="1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blinds(horizontal)">
                                      <p:cBhvr>
                                        <p:cTn id="37" dur="500"/>
                                        <p:tgtEl>
                                          <p:spTgt spid="42"/>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59" grpId="0"/>
      <p:bldP spid="61" grpId="0"/>
      <p:bldP spid="62" grpId="0"/>
      <p:bldP spid="63" grpId="0"/>
      <p:bldP spid="4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smtClean="0"/>
              <a:t>Trust Relationship between Providers and Integrators</a:t>
            </a:r>
            <a:endParaRPr lang="en-US" sz="4000" dirty="0"/>
          </a:p>
        </p:txBody>
      </p:sp>
      <p:graphicFrame>
        <p:nvGraphicFramePr>
          <p:cNvPr id="20" name="Content Placeholder 19"/>
          <p:cNvGraphicFramePr>
            <a:graphicFrameLocks noGrp="1"/>
          </p:cNvGraphicFramePr>
          <p:nvPr>
            <p:ph idx="1"/>
          </p:nvPr>
        </p:nvGraphicFramePr>
        <p:xfrm>
          <a:off x="3276598" y="2057400"/>
          <a:ext cx="5638801" cy="2744545"/>
        </p:xfrm>
        <a:graphic>
          <a:graphicData uri="http://schemas.openxmlformats.org/drawingml/2006/table">
            <a:tbl>
              <a:tblPr firstRow="1" bandRow="1">
                <a:tableStyleId>{5C22544A-7EE6-4342-B048-85BDC9FD1C3A}</a:tableStyleId>
              </a:tblPr>
              <a:tblGrid>
                <a:gridCol w="762002"/>
                <a:gridCol w="762000"/>
                <a:gridCol w="1447800"/>
                <a:gridCol w="1905000"/>
                <a:gridCol w="761999"/>
              </a:tblGrid>
              <a:tr h="762000">
                <a:tc>
                  <a:txBody>
                    <a:bodyPr/>
                    <a:lstStyle/>
                    <a:p>
                      <a:r>
                        <a:rPr lang="en-US" sz="1600" i="1" dirty="0" smtClean="0">
                          <a:solidFill>
                            <a:schemeClr val="tx1"/>
                          </a:solidFill>
                        </a:rPr>
                        <a:t>i.com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endParaRPr lang="en-US" i="1" smtClean="0">
                        <a:solidFill>
                          <a:schemeClr val="tx1"/>
                        </a:solidFill>
                      </a:endParaRPr>
                    </a:p>
                    <a:p>
                      <a:endParaRPr lang="en-US" sz="1100" i="1" smtClean="0">
                        <a:solidFill>
                          <a:schemeClr val="tx1"/>
                        </a:solidFill>
                      </a:endParaRPr>
                    </a:p>
                    <a:p>
                      <a:r>
                        <a:rPr lang="en-US" sz="1600" i="1" smtClean="0">
                          <a:solidFill>
                            <a:schemeClr val="tx1"/>
                          </a:solidFill>
                        </a:rPr>
                        <a:t>i.com</a:t>
                      </a:r>
                      <a:r>
                        <a:rPr lang="en-US" sz="1600" smtClean="0">
                          <a:solidFill>
                            <a:schemeClr val="tx1"/>
                          </a:solidFill>
                          <a:sym typeface="Wingdings" pitchFamily="2" charset="2"/>
                        </a:rPr>
                        <a:t>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Content</a:t>
                      </a:r>
                    </a:p>
                    <a:p>
                      <a:r>
                        <a:rPr lang="en-US" sz="1600" dirty="0" smtClean="0">
                          <a:solidFill>
                            <a:schemeClr val="tx1"/>
                          </a:solidFill>
                        </a:rPr>
                        <a:t>Semantics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Abstraction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Run-as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44196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8545">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096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2"/>
          </p:nvPr>
        </p:nvSpPr>
        <p:spPr/>
        <p:txBody>
          <a:bodyPr/>
          <a:lstStyle/>
          <a:p>
            <a:fld id="{188A2465-3117-4948-A937-74FA39D7F360}" type="slidenum">
              <a:rPr lang="en-US" smtClean="0"/>
              <a:pPr/>
              <a:t>17</a:t>
            </a:fld>
            <a:endParaRPr lang="en-US"/>
          </a:p>
        </p:txBody>
      </p:sp>
      <p:grpSp>
        <p:nvGrpSpPr>
          <p:cNvPr id="3" name="Group 10"/>
          <p:cNvGrpSpPr/>
          <p:nvPr/>
        </p:nvGrpSpPr>
        <p:grpSpPr>
          <a:xfrm>
            <a:off x="228600" y="1447800"/>
            <a:ext cx="1219200" cy="1510554"/>
            <a:chOff x="783771" y="1585685"/>
            <a:chExt cx="1143000" cy="1222829"/>
          </a:xfrm>
        </p:grpSpPr>
        <p:sp>
          <p:nvSpPr>
            <p:cNvPr id="6" name="Rectangle 5"/>
            <p:cNvSpPr/>
            <p:nvPr/>
          </p:nvSpPr>
          <p:spPr>
            <a:xfrm>
              <a:off x="783771"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83772" y="1585685"/>
              <a:ext cx="580745" cy="298983"/>
            </a:xfrm>
            <a:prstGeom prst="rect">
              <a:avLst/>
            </a:prstGeom>
            <a:noFill/>
          </p:spPr>
          <p:txBody>
            <a:bodyPr wrap="none" rtlCol="0">
              <a:spAutoFit/>
            </a:bodyPr>
            <a:lstStyle/>
            <a:p>
              <a:r>
                <a:rPr lang="en-US" i="1" dirty="0" smtClean="0"/>
                <a:t>p.com</a:t>
              </a:r>
              <a:endParaRPr lang="en-US" i="1" dirty="0"/>
            </a:p>
          </p:txBody>
        </p:sp>
      </p:grpSp>
      <p:sp>
        <p:nvSpPr>
          <p:cNvPr id="10" name="Folded Corner 9"/>
          <p:cNvSpPr/>
          <p:nvPr/>
        </p:nvSpPr>
        <p:spPr>
          <a:xfrm>
            <a:off x="381000" y="2133600"/>
            <a:ext cx="838200" cy="609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12"/>
          <p:cNvGrpSpPr/>
          <p:nvPr/>
        </p:nvGrpSpPr>
        <p:grpSpPr>
          <a:xfrm>
            <a:off x="1752601" y="1447800"/>
            <a:ext cx="1219199" cy="1524000"/>
            <a:chOff x="185057" y="1574800"/>
            <a:chExt cx="1143000" cy="1233714"/>
          </a:xfrm>
        </p:grpSpPr>
        <p:sp>
          <p:nvSpPr>
            <p:cNvPr id="14" name="Rectangle 13"/>
            <p:cNvSpPr/>
            <p:nvPr/>
          </p:nvSpPr>
          <p:spPr>
            <a:xfrm>
              <a:off x="185057"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85058" y="1574800"/>
              <a:ext cx="525785" cy="298983"/>
            </a:xfrm>
            <a:prstGeom prst="rect">
              <a:avLst/>
            </a:prstGeom>
            <a:noFill/>
          </p:spPr>
          <p:txBody>
            <a:bodyPr wrap="none" rtlCol="0">
              <a:spAutoFit/>
            </a:bodyPr>
            <a:lstStyle/>
            <a:p>
              <a:r>
                <a:rPr lang="en-US" i="1" dirty="0" smtClean="0"/>
                <a:t>i.com</a:t>
              </a:r>
              <a:endParaRPr lang="en-US" i="1" dirty="0"/>
            </a:p>
          </p:txBody>
        </p:sp>
      </p:grpSp>
      <p:sp>
        <p:nvSpPr>
          <p:cNvPr id="16" name="Cloud 15"/>
          <p:cNvSpPr/>
          <p:nvPr/>
        </p:nvSpPr>
        <p:spPr>
          <a:xfrm>
            <a:off x="609600" y="3200400"/>
            <a:ext cx="1905000" cy="762000"/>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Internet</a:t>
            </a:r>
            <a:endParaRPr lang="en-US" dirty="0">
              <a:solidFill>
                <a:schemeClr val="tx1"/>
              </a:solidFill>
            </a:endParaRPr>
          </a:p>
        </p:txBody>
      </p:sp>
      <p:grpSp>
        <p:nvGrpSpPr>
          <p:cNvPr id="7" name="Group 20"/>
          <p:cNvGrpSpPr/>
          <p:nvPr/>
        </p:nvGrpSpPr>
        <p:grpSpPr>
          <a:xfrm>
            <a:off x="152400" y="4114800"/>
            <a:ext cx="2895600" cy="2286000"/>
            <a:chOff x="1143000" y="3962400"/>
            <a:chExt cx="2133600" cy="2286000"/>
          </a:xfrm>
        </p:grpSpPr>
        <p:sp>
          <p:nvSpPr>
            <p:cNvPr id="17" name="Folded Corner 16"/>
            <p:cNvSpPr/>
            <p:nvPr/>
          </p:nvSpPr>
          <p:spPr>
            <a:xfrm>
              <a:off x="1219200" y="4267200"/>
              <a:ext cx="2057400" cy="1981200"/>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143000" y="3962400"/>
              <a:ext cx="1428596" cy="369332"/>
            </a:xfrm>
            <a:prstGeom prst="rect">
              <a:avLst/>
            </a:prstGeom>
            <a:noFill/>
          </p:spPr>
          <p:txBody>
            <a:bodyPr wrap="none" rtlCol="0">
              <a:spAutoFit/>
            </a:bodyPr>
            <a:lstStyle/>
            <a:p>
              <a:r>
                <a:rPr lang="en-US" dirty="0" smtClean="0"/>
                <a:t>http://i.com/</a:t>
              </a:r>
              <a:endParaRPr lang="en-US" dirty="0"/>
            </a:p>
          </p:txBody>
        </p:sp>
      </p:grpSp>
      <p:grpSp>
        <p:nvGrpSpPr>
          <p:cNvPr id="9" name="Group 33"/>
          <p:cNvGrpSpPr/>
          <p:nvPr/>
        </p:nvGrpSpPr>
        <p:grpSpPr>
          <a:xfrm>
            <a:off x="3581400" y="2337647"/>
            <a:ext cx="228600" cy="457200"/>
            <a:chOff x="2743200" y="4191000"/>
            <a:chExt cx="228600" cy="457200"/>
          </a:xfrm>
        </p:grpSpPr>
        <p:cxnSp>
          <p:nvCxnSpPr>
            <p:cNvPr id="30" name="Straight Arrow Connector 29"/>
            <p:cNvCxnSpPr/>
            <p:nvPr/>
          </p:nvCxnSpPr>
          <p:spPr>
            <a:xfrm rot="5400000">
              <a:off x="2705100" y="43053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2" name="Folded Corner 31"/>
            <p:cNvSpPr/>
            <p:nvPr/>
          </p:nvSpPr>
          <p:spPr>
            <a:xfrm>
              <a:off x="2743200" y="44196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1" name="Group 34"/>
          <p:cNvGrpSpPr/>
          <p:nvPr/>
        </p:nvGrpSpPr>
        <p:grpSpPr>
          <a:xfrm>
            <a:off x="4267200" y="2108253"/>
            <a:ext cx="228600" cy="457994"/>
            <a:chOff x="2819400" y="4953000"/>
            <a:chExt cx="228600" cy="457994"/>
          </a:xfrm>
        </p:grpSpPr>
        <p:sp>
          <p:nvSpPr>
            <p:cNvPr id="23" name="Folded Corner 22"/>
            <p:cNvSpPr/>
            <p:nvPr/>
          </p:nvSpPr>
          <p:spPr>
            <a:xfrm>
              <a:off x="2819400" y="49530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3" name="Straight Arrow Connector 32"/>
            <p:cNvCxnSpPr/>
            <p:nvPr/>
          </p:nvCxnSpPr>
          <p:spPr>
            <a:xfrm rot="5400000">
              <a:off x="2781300" y="52959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sp>
        <p:nvSpPr>
          <p:cNvPr id="37" name="Folded Corner 36"/>
          <p:cNvSpPr/>
          <p:nvPr/>
        </p:nvSpPr>
        <p:spPr>
          <a:xfrm>
            <a:off x="304800" y="5029200"/>
            <a:ext cx="2667000" cy="9144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46" name="Straight Arrow Connector 45"/>
          <p:cNvCxnSpPr/>
          <p:nvPr/>
        </p:nvCxnSpPr>
        <p:spPr>
          <a:xfrm rot="5400000" flipH="1" flipV="1">
            <a:off x="1749573" y="5026173"/>
            <a:ext cx="614859" cy="794"/>
          </a:xfrm>
          <a:prstGeom prst="straightConnector1">
            <a:avLst/>
          </a:prstGeom>
          <a:ln w="38100">
            <a:solidFill>
              <a:srgbClr val="00B050"/>
            </a:solidFill>
            <a:headEnd type="none" w="lg" len="lg"/>
            <a:tailEnd type="arrow"/>
          </a:ln>
        </p:spPr>
        <p:style>
          <a:lnRef idx="2">
            <a:schemeClr val="dk1"/>
          </a:lnRef>
          <a:fillRef idx="0">
            <a:schemeClr val="dk1"/>
          </a:fillRef>
          <a:effectRef idx="1">
            <a:schemeClr val="dk1"/>
          </a:effectRef>
          <a:fontRef idx="minor">
            <a:schemeClr val="tx1"/>
          </a:fontRef>
        </p:style>
      </p:cxnSp>
      <p:sp>
        <p:nvSpPr>
          <p:cNvPr id="54" name="TextBox 53"/>
          <p:cNvSpPr txBox="1"/>
          <p:nvPr/>
        </p:nvSpPr>
        <p:spPr>
          <a:xfrm>
            <a:off x="3276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55" name="TextBox 54"/>
          <p:cNvSpPr txBox="1"/>
          <p:nvPr/>
        </p:nvSpPr>
        <p:spPr>
          <a:xfrm>
            <a:off x="4038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56" name="TextBox 55"/>
          <p:cNvSpPr txBox="1"/>
          <p:nvPr/>
        </p:nvSpPr>
        <p:spPr>
          <a:xfrm>
            <a:off x="4800600" y="2913493"/>
            <a:ext cx="990600" cy="338554"/>
          </a:xfrm>
          <a:prstGeom prst="rect">
            <a:avLst/>
          </a:prstGeom>
          <a:noFill/>
        </p:spPr>
        <p:txBody>
          <a:bodyPr wrap="square" rtlCol="0">
            <a:spAutoFit/>
          </a:bodyPr>
          <a:lstStyle/>
          <a:p>
            <a:r>
              <a:rPr lang="en-US" sz="1600" dirty="0" smtClean="0"/>
              <a:t>Isolated</a:t>
            </a:r>
            <a:endParaRPr lang="en-US" sz="1600" dirty="0"/>
          </a:p>
        </p:txBody>
      </p:sp>
      <p:sp>
        <p:nvSpPr>
          <p:cNvPr id="57" name="TextBox 56"/>
          <p:cNvSpPr txBox="1"/>
          <p:nvPr/>
        </p:nvSpPr>
        <p:spPr>
          <a:xfrm>
            <a:off x="6248400" y="2913493"/>
            <a:ext cx="1219200" cy="338554"/>
          </a:xfrm>
          <a:prstGeom prst="rect">
            <a:avLst/>
          </a:prstGeom>
          <a:noFill/>
        </p:spPr>
        <p:txBody>
          <a:bodyPr wrap="square" rtlCol="0">
            <a:spAutoFit/>
          </a:bodyPr>
          <a:lstStyle/>
          <a:p>
            <a:r>
              <a:rPr lang="en-US" sz="1600" dirty="0" smtClean="0"/>
              <a:t>&lt;Frame&gt;</a:t>
            </a:r>
            <a:endParaRPr lang="en-US" sz="1600" dirty="0"/>
          </a:p>
        </p:txBody>
      </p:sp>
      <p:sp>
        <p:nvSpPr>
          <p:cNvPr id="58" name="TextBox 57"/>
          <p:cNvSpPr txBox="1"/>
          <p:nvPr/>
        </p:nvSpPr>
        <p:spPr>
          <a:xfrm>
            <a:off x="8153400" y="2913493"/>
            <a:ext cx="762000" cy="338554"/>
          </a:xfrm>
          <a:prstGeom prst="rect">
            <a:avLst/>
          </a:prstGeom>
          <a:noFill/>
        </p:spPr>
        <p:txBody>
          <a:bodyPr wrap="square" rtlCol="0">
            <a:spAutoFit/>
          </a:bodyPr>
          <a:lstStyle/>
          <a:p>
            <a:r>
              <a:rPr lang="en-US" sz="1600" i="1" dirty="0" smtClean="0"/>
              <a:t>p.com</a:t>
            </a:r>
          </a:p>
        </p:txBody>
      </p:sp>
      <p:sp>
        <p:nvSpPr>
          <p:cNvPr id="59" name="TextBox 58"/>
          <p:cNvSpPr txBox="1"/>
          <p:nvPr/>
        </p:nvSpPr>
        <p:spPr>
          <a:xfrm>
            <a:off x="3276600" y="3370693"/>
            <a:ext cx="685800" cy="338554"/>
          </a:xfrm>
          <a:prstGeom prst="rect">
            <a:avLst/>
          </a:prstGeom>
          <a:noFill/>
        </p:spPr>
        <p:txBody>
          <a:bodyPr wrap="square" rtlCol="0">
            <a:spAutoFit/>
          </a:bodyPr>
          <a:lstStyle/>
          <a:p>
            <a:r>
              <a:rPr lang="en-US" sz="1600" dirty="0" smtClean="0"/>
              <a:t>Yes</a:t>
            </a:r>
            <a:endParaRPr lang="en-US" sz="1600" dirty="0"/>
          </a:p>
        </p:txBody>
      </p:sp>
      <p:sp>
        <p:nvSpPr>
          <p:cNvPr id="61" name="TextBox 60"/>
          <p:cNvSpPr txBox="1"/>
          <p:nvPr/>
        </p:nvSpPr>
        <p:spPr>
          <a:xfrm>
            <a:off x="4038600" y="3370693"/>
            <a:ext cx="685800" cy="338554"/>
          </a:xfrm>
          <a:prstGeom prst="rect">
            <a:avLst/>
          </a:prstGeom>
          <a:noFill/>
        </p:spPr>
        <p:txBody>
          <a:bodyPr wrap="square" rtlCol="0">
            <a:spAutoFit/>
          </a:bodyPr>
          <a:lstStyle/>
          <a:p>
            <a:r>
              <a:rPr lang="en-US" sz="1600" dirty="0" smtClean="0"/>
              <a:t>Yes</a:t>
            </a:r>
            <a:endParaRPr lang="en-US" sz="1600" dirty="0"/>
          </a:p>
        </p:txBody>
      </p:sp>
      <p:sp>
        <p:nvSpPr>
          <p:cNvPr id="62" name="TextBox 61"/>
          <p:cNvSpPr txBox="1"/>
          <p:nvPr/>
        </p:nvSpPr>
        <p:spPr>
          <a:xfrm>
            <a:off x="4800600" y="3370693"/>
            <a:ext cx="990600" cy="338554"/>
          </a:xfrm>
          <a:prstGeom prst="rect">
            <a:avLst/>
          </a:prstGeom>
          <a:noFill/>
        </p:spPr>
        <p:txBody>
          <a:bodyPr wrap="square" rtlCol="0">
            <a:spAutoFit/>
          </a:bodyPr>
          <a:lstStyle/>
          <a:p>
            <a:r>
              <a:rPr lang="en-US" sz="1600" dirty="0" smtClean="0"/>
              <a:t>Open</a:t>
            </a:r>
            <a:endParaRPr lang="en-US" sz="1600" dirty="0"/>
          </a:p>
        </p:txBody>
      </p:sp>
      <p:sp>
        <p:nvSpPr>
          <p:cNvPr id="63" name="TextBox 62"/>
          <p:cNvSpPr txBox="1"/>
          <p:nvPr/>
        </p:nvSpPr>
        <p:spPr>
          <a:xfrm>
            <a:off x="6248400" y="3370693"/>
            <a:ext cx="1219200" cy="338554"/>
          </a:xfrm>
          <a:prstGeom prst="rect">
            <a:avLst/>
          </a:prstGeom>
          <a:noFill/>
        </p:spPr>
        <p:txBody>
          <a:bodyPr wrap="square" rtlCol="0">
            <a:spAutoFit/>
          </a:bodyPr>
          <a:lstStyle/>
          <a:p>
            <a:r>
              <a:rPr lang="en-US" sz="1600" dirty="0" smtClean="0"/>
              <a:t>&lt;Script&gt;</a:t>
            </a:r>
            <a:endParaRPr lang="en-US" sz="1600" dirty="0"/>
          </a:p>
        </p:txBody>
      </p:sp>
      <p:sp>
        <p:nvSpPr>
          <p:cNvPr id="68" name="TextBox 67"/>
          <p:cNvSpPr txBox="1"/>
          <p:nvPr/>
        </p:nvSpPr>
        <p:spPr>
          <a:xfrm>
            <a:off x="8153400" y="3370693"/>
            <a:ext cx="762000" cy="338554"/>
          </a:xfrm>
          <a:prstGeom prst="rect">
            <a:avLst/>
          </a:prstGeom>
          <a:noFill/>
        </p:spPr>
        <p:txBody>
          <a:bodyPr wrap="square" rtlCol="0">
            <a:spAutoFit/>
          </a:bodyPr>
          <a:lstStyle/>
          <a:p>
            <a:r>
              <a:rPr lang="en-US" sz="1600" i="1" dirty="0" smtClean="0"/>
              <a:t>i.com</a:t>
            </a:r>
          </a:p>
        </p:txBody>
      </p:sp>
      <p:sp>
        <p:nvSpPr>
          <p:cNvPr id="64" name="TextBox 63"/>
          <p:cNvSpPr txBox="1"/>
          <p:nvPr/>
        </p:nvSpPr>
        <p:spPr>
          <a:xfrm>
            <a:off x="3276600" y="3827893"/>
            <a:ext cx="685800" cy="338554"/>
          </a:xfrm>
          <a:prstGeom prst="rect">
            <a:avLst/>
          </a:prstGeom>
          <a:noFill/>
        </p:spPr>
        <p:txBody>
          <a:bodyPr wrap="square" rtlCol="0">
            <a:spAutoFit/>
          </a:bodyPr>
          <a:lstStyle/>
          <a:p>
            <a:r>
              <a:rPr lang="en-US" sz="1600" dirty="0" smtClean="0"/>
              <a:t>No</a:t>
            </a:r>
            <a:endParaRPr lang="en-US" sz="1600" dirty="0"/>
          </a:p>
        </p:txBody>
      </p:sp>
      <p:sp>
        <p:nvSpPr>
          <p:cNvPr id="65" name="TextBox 64"/>
          <p:cNvSpPr txBox="1"/>
          <p:nvPr/>
        </p:nvSpPr>
        <p:spPr>
          <a:xfrm>
            <a:off x="4038600" y="3827893"/>
            <a:ext cx="685800" cy="338554"/>
          </a:xfrm>
          <a:prstGeom prst="rect">
            <a:avLst/>
          </a:prstGeom>
          <a:noFill/>
        </p:spPr>
        <p:txBody>
          <a:bodyPr wrap="square" rtlCol="0">
            <a:spAutoFit/>
          </a:bodyPr>
          <a:lstStyle/>
          <a:p>
            <a:r>
              <a:rPr lang="en-US" sz="1600" dirty="0" smtClean="0"/>
              <a:t>Yes</a:t>
            </a:r>
            <a:endParaRPr lang="en-US" sz="1600" dirty="0"/>
          </a:p>
        </p:txBody>
      </p:sp>
      <p:sp>
        <p:nvSpPr>
          <p:cNvPr id="51" name="Freeform 48"/>
          <p:cNvSpPr>
            <a:spLocks/>
          </p:cNvSpPr>
          <p:nvPr/>
        </p:nvSpPr>
        <p:spPr bwMode="auto">
          <a:xfrm rot="1411907">
            <a:off x="4990787" y="3187893"/>
            <a:ext cx="3733800" cy="1733550"/>
          </a:xfrm>
          <a:custGeom>
            <a:avLst/>
            <a:gdLst/>
            <a:ahLst/>
            <a:cxnLst>
              <a:cxn ang="0">
                <a:pos x="0" y="987"/>
              </a:cxn>
              <a:cxn ang="0">
                <a:pos x="146" y="1079"/>
              </a:cxn>
              <a:cxn ang="0">
                <a:pos x="176" y="909"/>
              </a:cxn>
              <a:cxn ang="0">
                <a:pos x="322" y="1001"/>
              </a:cxn>
              <a:cxn ang="0">
                <a:pos x="307" y="850"/>
              </a:cxn>
              <a:cxn ang="0">
                <a:pos x="453" y="943"/>
              </a:cxn>
              <a:cxn ang="0">
                <a:pos x="483" y="772"/>
              </a:cxn>
              <a:cxn ang="0">
                <a:pos x="578" y="868"/>
              </a:cxn>
              <a:cxn ang="0">
                <a:pos x="614" y="714"/>
              </a:cxn>
              <a:cxn ang="0">
                <a:pos x="785" y="802"/>
              </a:cxn>
              <a:cxn ang="0">
                <a:pos x="790" y="636"/>
              </a:cxn>
              <a:cxn ang="0">
                <a:pos x="936" y="728"/>
              </a:cxn>
              <a:cxn ang="0">
                <a:pos x="1009" y="538"/>
              </a:cxn>
              <a:cxn ang="0">
                <a:pos x="1199" y="611"/>
              </a:cxn>
              <a:cxn ang="0">
                <a:pos x="1228" y="441"/>
              </a:cxn>
              <a:cxn ang="0">
                <a:pos x="1374" y="533"/>
              </a:cxn>
              <a:cxn ang="0">
                <a:pos x="1404" y="363"/>
              </a:cxn>
              <a:cxn ang="0">
                <a:pos x="1550" y="455"/>
              </a:cxn>
              <a:cxn ang="0">
                <a:pos x="1552" y="297"/>
              </a:cxn>
              <a:cxn ang="0">
                <a:pos x="1725" y="377"/>
              </a:cxn>
              <a:cxn ang="0">
                <a:pos x="1711" y="226"/>
              </a:cxn>
              <a:cxn ang="0">
                <a:pos x="1858" y="305"/>
              </a:cxn>
              <a:cxn ang="0">
                <a:pos x="1886" y="148"/>
              </a:cxn>
              <a:cxn ang="0">
                <a:pos x="2008" y="245"/>
              </a:cxn>
              <a:cxn ang="0">
                <a:pos x="2018" y="90"/>
              </a:cxn>
              <a:cxn ang="0">
                <a:pos x="2137" y="181"/>
              </a:cxn>
              <a:cxn ang="0">
                <a:pos x="2196" y="76"/>
              </a:cxn>
              <a:cxn ang="0">
                <a:pos x="2352" y="0"/>
              </a:cxn>
            </a:cxnLst>
            <a:rect l="0" t="0" r="r" b="b"/>
            <a:pathLst>
              <a:path w="2352" h="1092">
                <a:moveTo>
                  <a:pt x="0" y="987"/>
                </a:moveTo>
                <a:cubicBezTo>
                  <a:pt x="24" y="1002"/>
                  <a:pt x="117" y="1092"/>
                  <a:pt x="146" y="1079"/>
                </a:cubicBezTo>
                <a:cubicBezTo>
                  <a:pt x="176" y="1066"/>
                  <a:pt x="146" y="922"/>
                  <a:pt x="176" y="909"/>
                </a:cubicBezTo>
                <a:cubicBezTo>
                  <a:pt x="205" y="896"/>
                  <a:pt x="300" y="1011"/>
                  <a:pt x="322" y="1001"/>
                </a:cubicBezTo>
                <a:cubicBezTo>
                  <a:pt x="344" y="991"/>
                  <a:pt x="285" y="860"/>
                  <a:pt x="307" y="850"/>
                </a:cubicBezTo>
                <a:cubicBezTo>
                  <a:pt x="329" y="840"/>
                  <a:pt x="424" y="956"/>
                  <a:pt x="453" y="943"/>
                </a:cubicBezTo>
                <a:cubicBezTo>
                  <a:pt x="483" y="930"/>
                  <a:pt x="462" y="785"/>
                  <a:pt x="483" y="772"/>
                </a:cubicBezTo>
                <a:cubicBezTo>
                  <a:pt x="503" y="760"/>
                  <a:pt x="556" y="878"/>
                  <a:pt x="578" y="868"/>
                </a:cubicBezTo>
                <a:cubicBezTo>
                  <a:pt x="600" y="858"/>
                  <a:pt x="580" y="725"/>
                  <a:pt x="614" y="714"/>
                </a:cubicBezTo>
                <a:cubicBezTo>
                  <a:pt x="649" y="703"/>
                  <a:pt x="755" y="815"/>
                  <a:pt x="785" y="802"/>
                </a:cubicBezTo>
                <a:cubicBezTo>
                  <a:pt x="814" y="789"/>
                  <a:pt x="764" y="648"/>
                  <a:pt x="790" y="636"/>
                </a:cubicBezTo>
                <a:cubicBezTo>
                  <a:pt x="815" y="623"/>
                  <a:pt x="899" y="745"/>
                  <a:pt x="936" y="728"/>
                </a:cubicBezTo>
                <a:cubicBezTo>
                  <a:pt x="972" y="712"/>
                  <a:pt x="965" y="558"/>
                  <a:pt x="1009" y="538"/>
                </a:cubicBezTo>
                <a:cubicBezTo>
                  <a:pt x="1053" y="519"/>
                  <a:pt x="1162" y="628"/>
                  <a:pt x="1199" y="611"/>
                </a:cubicBezTo>
                <a:cubicBezTo>
                  <a:pt x="1236" y="595"/>
                  <a:pt x="1199" y="454"/>
                  <a:pt x="1228" y="441"/>
                </a:cubicBezTo>
                <a:cubicBezTo>
                  <a:pt x="1257" y="428"/>
                  <a:pt x="1345" y="546"/>
                  <a:pt x="1374" y="533"/>
                </a:cubicBezTo>
                <a:cubicBezTo>
                  <a:pt x="1404" y="520"/>
                  <a:pt x="1374" y="376"/>
                  <a:pt x="1404" y="363"/>
                </a:cubicBezTo>
                <a:cubicBezTo>
                  <a:pt x="1433" y="350"/>
                  <a:pt x="1525" y="466"/>
                  <a:pt x="1550" y="455"/>
                </a:cubicBezTo>
                <a:cubicBezTo>
                  <a:pt x="1575" y="444"/>
                  <a:pt x="1522" y="310"/>
                  <a:pt x="1552" y="297"/>
                </a:cubicBezTo>
                <a:cubicBezTo>
                  <a:pt x="1581" y="284"/>
                  <a:pt x="1699" y="389"/>
                  <a:pt x="1725" y="377"/>
                </a:cubicBezTo>
                <a:cubicBezTo>
                  <a:pt x="1752" y="366"/>
                  <a:pt x="1689" y="238"/>
                  <a:pt x="1711" y="226"/>
                </a:cubicBezTo>
                <a:cubicBezTo>
                  <a:pt x="1733" y="214"/>
                  <a:pt x="1828" y="318"/>
                  <a:pt x="1858" y="305"/>
                </a:cubicBezTo>
                <a:cubicBezTo>
                  <a:pt x="1887" y="292"/>
                  <a:pt x="1861" y="158"/>
                  <a:pt x="1886" y="148"/>
                </a:cubicBezTo>
                <a:cubicBezTo>
                  <a:pt x="1911" y="138"/>
                  <a:pt x="1986" y="255"/>
                  <a:pt x="2008" y="245"/>
                </a:cubicBezTo>
                <a:cubicBezTo>
                  <a:pt x="2030" y="235"/>
                  <a:pt x="1996" y="100"/>
                  <a:pt x="2018" y="90"/>
                </a:cubicBezTo>
                <a:cubicBezTo>
                  <a:pt x="2039" y="79"/>
                  <a:pt x="2108" y="183"/>
                  <a:pt x="2137" y="181"/>
                </a:cubicBezTo>
                <a:cubicBezTo>
                  <a:pt x="2167" y="179"/>
                  <a:pt x="2160" y="107"/>
                  <a:pt x="2196" y="76"/>
                </a:cubicBezTo>
                <a:cubicBezTo>
                  <a:pt x="2231" y="46"/>
                  <a:pt x="2320" y="16"/>
                  <a:pt x="2352" y="0"/>
                </a:cubicBezTo>
              </a:path>
            </a:pathLst>
          </a:custGeom>
          <a:noFill/>
          <a:ln w="12700" cap="flat" cmpd="sng">
            <a:solidFill>
              <a:schemeClr val="tx1"/>
            </a:solidFill>
            <a:prstDash val="solid"/>
            <a:round/>
            <a:headEnd type="none" w="med" len="med"/>
            <a:tailEnd type="none" w="med" len="med"/>
          </a:ln>
          <a:effectLst/>
        </p:spPr>
        <p:txBody>
          <a:bodyPr/>
          <a:lstStyle/>
          <a:p>
            <a:endParaRPr lang="en-US" dirty="0"/>
          </a:p>
        </p:txBody>
      </p:sp>
      <p:grpSp>
        <p:nvGrpSpPr>
          <p:cNvPr id="44" name="Group 48"/>
          <p:cNvGrpSpPr/>
          <p:nvPr/>
        </p:nvGrpSpPr>
        <p:grpSpPr>
          <a:xfrm>
            <a:off x="1362750" y="4724400"/>
            <a:ext cx="389850" cy="614859"/>
            <a:chOff x="1524000" y="4572000"/>
            <a:chExt cx="389850" cy="614859"/>
          </a:xfrm>
        </p:grpSpPr>
        <p:cxnSp>
          <p:nvCxnSpPr>
            <p:cNvPr id="45" name="Straight Arrow Connector 44"/>
            <p:cNvCxnSpPr/>
            <p:nvPr/>
          </p:nvCxnSpPr>
          <p:spPr>
            <a:xfrm rot="5400000" flipH="1" flipV="1">
              <a:off x="1520974" y="4879033"/>
              <a:ext cx="614859" cy="794"/>
            </a:xfrm>
            <a:prstGeom prst="straightConnector1">
              <a:avLst/>
            </a:prstGeom>
            <a:ln w="38100">
              <a:solidFill>
                <a:srgbClr val="FF0000"/>
              </a:solidFill>
              <a:headEnd type="stealth" w="lg" len="lg"/>
              <a:tailEnd type="none"/>
            </a:ln>
          </p:spPr>
          <p:style>
            <a:lnRef idx="2">
              <a:schemeClr val="dk1"/>
            </a:lnRef>
            <a:fillRef idx="0">
              <a:schemeClr val="dk1"/>
            </a:fillRef>
            <a:effectRef idx="1">
              <a:schemeClr val="dk1"/>
            </a:effectRef>
            <a:fontRef idx="minor">
              <a:schemeClr val="tx1"/>
            </a:fontRef>
          </p:style>
        </p:cxnSp>
        <p:sp>
          <p:nvSpPr>
            <p:cNvPr id="47" name="TextBox 46"/>
            <p:cNvSpPr txBox="1"/>
            <p:nvPr/>
          </p:nvSpPr>
          <p:spPr>
            <a:xfrm>
              <a:off x="1524000" y="4648200"/>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500"/>
                                  </p:stCondLst>
                                  <p:childTnLst>
                                    <p:set>
                                      <p:cBhvr>
                                        <p:cTn id="9" dur="1" fill="hold">
                                          <p:stCondLst>
                                            <p:cond delay="0"/>
                                          </p:stCondLst>
                                        </p:cTn>
                                        <p:tgtEl>
                                          <p:spTgt spid="44"/>
                                        </p:tgtEl>
                                        <p:attrNameLst>
                                          <p:attrName>style.visibility</p:attrName>
                                        </p:attrNameLst>
                                      </p:cBhvr>
                                      <p:to>
                                        <p:strVal val="visible"/>
                                      </p:to>
                                    </p:set>
                                    <p:animEffect transition="in" filter="wipe(up)">
                                      <p:cBhvr>
                                        <p:cTn id="10" dur="500"/>
                                        <p:tgtEl>
                                          <p:spTgt spid="4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par>
                          <p:cTn id="15" fill="hold">
                            <p:stCondLst>
                              <p:cond delay="0"/>
                            </p:stCondLst>
                            <p:childTnLst>
                              <p:par>
                                <p:cTn id="16" presetID="22" presetClass="entr" presetSubtype="4" fill="hold" nodeType="afterEffect">
                                  <p:stCondLst>
                                    <p:cond delay="500"/>
                                  </p:stCondLst>
                                  <p:childTnLst>
                                    <p:set>
                                      <p:cBhvr>
                                        <p:cTn id="17" dur="1" fill="hold">
                                          <p:stCondLst>
                                            <p:cond delay="0"/>
                                          </p:stCondLst>
                                        </p:cTn>
                                        <p:tgtEl>
                                          <p:spTgt spid="46"/>
                                        </p:tgtEl>
                                        <p:attrNameLst>
                                          <p:attrName>style.visibility</p:attrName>
                                        </p:attrNameLst>
                                      </p:cBhvr>
                                      <p:to>
                                        <p:strVal val="visible"/>
                                      </p:to>
                                    </p:set>
                                    <p:animEffect transition="in" filter="wipe(down)">
                                      <p:cBhvr>
                                        <p:cTn id="18" dur="500"/>
                                        <p:tgtEl>
                                          <p:spTgt spid="4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wipe(left)">
                                      <p:cBhvr>
                                        <p:cTn id="2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5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smtClean="0"/>
              <a:t>Trust Relationship between Providers and Integrators</a:t>
            </a:r>
            <a:endParaRPr lang="en-US" sz="4000" dirty="0"/>
          </a:p>
        </p:txBody>
      </p:sp>
      <p:sp>
        <p:nvSpPr>
          <p:cNvPr id="4" name="Slide Number Placeholder 3"/>
          <p:cNvSpPr>
            <a:spLocks noGrp="1"/>
          </p:cNvSpPr>
          <p:nvPr>
            <p:ph type="sldNum" sz="quarter" idx="12"/>
          </p:nvPr>
        </p:nvSpPr>
        <p:spPr>
          <a:xfrm>
            <a:off x="6553200" y="6381750"/>
            <a:ext cx="2133600" cy="476250"/>
          </a:xfrm>
        </p:spPr>
        <p:txBody>
          <a:bodyPr/>
          <a:lstStyle/>
          <a:p>
            <a:fld id="{188A2465-3117-4948-A937-74FA39D7F360}" type="slidenum">
              <a:rPr lang="en-US" smtClean="0"/>
              <a:pPr/>
              <a:t>18</a:t>
            </a:fld>
            <a:endParaRPr lang="en-US"/>
          </a:p>
        </p:txBody>
      </p:sp>
      <p:grpSp>
        <p:nvGrpSpPr>
          <p:cNvPr id="3" name="Group 10"/>
          <p:cNvGrpSpPr/>
          <p:nvPr/>
        </p:nvGrpSpPr>
        <p:grpSpPr>
          <a:xfrm>
            <a:off x="228600" y="1447800"/>
            <a:ext cx="1219200" cy="1510554"/>
            <a:chOff x="783771" y="1585685"/>
            <a:chExt cx="1143000" cy="1222829"/>
          </a:xfrm>
        </p:grpSpPr>
        <p:sp>
          <p:nvSpPr>
            <p:cNvPr id="6" name="Rectangle 5"/>
            <p:cNvSpPr/>
            <p:nvPr/>
          </p:nvSpPr>
          <p:spPr>
            <a:xfrm>
              <a:off x="783771"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83772" y="1585685"/>
              <a:ext cx="580745" cy="298983"/>
            </a:xfrm>
            <a:prstGeom prst="rect">
              <a:avLst/>
            </a:prstGeom>
            <a:noFill/>
          </p:spPr>
          <p:txBody>
            <a:bodyPr wrap="none" rtlCol="0">
              <a:spAutoFit/>
            </a:bodyPr>
            <a:lstStyle/>
            <a:p>
              <a:r>
                <a:rPr lang="en-US" i="1" dirty="0" smtClean="0"/>
                <a:t>p.com</a:t>
              </a:r>
              <a:endParaRPr lang="en-US" i="1" dirty="0"/>
            </a:p>
          </p:txBody>
        </p:sp>
      </p:grpSp>
      <p:sp>
        <p:nvSpPr>
          <p:cNvPr id="10" name="Folded Corner 9"/>
          <p:cNvSpPr/>
          <p:nvPr/>
        </p:nvSpPr>
        <p:spPr>
          <a:xfrm>
            <a:off x="381000" y="2133600"/>
            <a:ext cx="838200" cy="609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12"/>
          <p:cNvGrpSpPr/>
          <p:nvPr/>
        </p:nvGrpSpPr>
        <p:grpSpPr>
          <a:xfrm>
            <a:off x="1752601" y="1447800"/>
            <a:ext cx="1219199" cy="1524000"/>
            <a:chOff x="185057" y="1574800"/>
            <a:chExt cx="1143000" cy="1233714"/>
          </a:xfrm>
        </p:grpSpPr>
        <p:sp>
          <p:nvSpPr>
            <p:cNvPr id="14" name="Rectangle 13"/>
            <p:cNvSpPr/>
            <p:nvPr/>
          </p:nvSpPr>
          <p:spPr>
            <a:xfrm>
              <a:off x="185057" y="1894114"/>
              <a:ext cx="1143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85058" y="1574800"/>
              <a:ext cx="525785" cy="298983"/>
            </a:xfrm>
            <a:prstGeom prst="rect">
              <a:avLst/>
            </a:prstGeom>
            <a:noFill/>
          </p:spPr>
          <p:txBody>
            <a:bodyPr wrap="none" rtlCol="0">
              <a:spAutoFit/>
            </a:bodyPr>
            <a:lstStyle/>
            <a:p>
              <a:r>
                <a:rPr lang="en-US" i="1" dirty="0" smtClean="0"/>
                <a:t>i.com</a:t>
              </a:r>
              <a:endParaRPr lang="en-US" i="1" dirty="0"/>
            </a:p>
          </p:txBody>
        </p:sp>
      </p:grpSp>
      <p:sp>
        <p:nvSpPr>
          <p:cNvPr id="16" name="Cloud 15"/>
          <p:cNvSpPr/>
          <p:nvPr/>
        </p:nvSpPr>
        <p:spPr>
          <a:xfrm>
            <a:off x="609600" y="3200400"/>
            <a:ext cx="1905000" cy="762000"/>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Internet</a:t>
            </a:r>
            <a:endParaRPr lang="en-US" dirty="0">
              <a:solidFill>
                <a:schemeClr val="tx1"/>
              </a:solidFill>
            </a:endParaRPr>
          </a:p>
        </p:txBody>
      </p:sp>
      <p:grpSp>
        <p:nvGrpSpPr>
          <p:cNvPr id="7" name="Group 20"/>
          <p:cNvGrpSpPr/>
          <p:nvPr/>
        </p:nvGrpSpPr>
        <p:grpSpPr>
          <a:xfrm>
            <a:off x="152400" y="4114800"/>
            <a:ext cx="2895600" cy="2286000"/>
            <a:chOff x="1143000" y="3962400"/>
            <a:chExt cx="2133600" cy="2286000"/>
          </a:xfrm>
        </p:grpSpPr>
        <p:sp>
          <p:nvSpPr>
            <p:cNvPr id="17" name="Folded Corner 16"/>
            <p:cNvSpPr/>
            <p:nvPr/>
          </p:nvSpPr>
          <p:spPr>
            <a:xfrm>
              <a:off x="1219200" y="4267200"/>
              <a:ext cx="2057400" cy="1981200"/>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143000" y="3962400"/>
              <a:ext cx="1428596" cy="369332"/>
            </a:xfrm>
            <a:prstGeom prst="rect">
              <a:avLst/>
            </a:prstGeom>
            <a:noFill/>
          </p:spPr>
          <p:txBody>
            <a:bodyPr wrap="none" rtlCol="0">
              <a:spAutoFit/>
            </a:bodyPr>
            <a:lstStyle/>
            <a:p>
              <a:r>
                <a:rPr lang="en-US" dirty="0" smtClean="0"/>
                <a:t>http://i.com/</a:t>
              </a:r>
              <a:endParaRPr lang="en-US" dirty="0"/>
            </a:p>
          </p:txBody>
        </p:sp>
      </p:grpSp>
      <p:sp>
        <p:nvSpPr>
          <p:cNvPr id="37" name="Folded Corner 36"/>
          <p:cNvSpPr/>
          <p:nvPr/>
        </p:nvSpPr>
        <p:spPr>
          <a:xfrm>
            <a:off x="304800" y="5029200"/>
            <a:ext cx="2667000" cy="9144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grpSp>
        <p:nvGrpSpPr>
          <p:cNvPr id="9" name="Group 48"/>
          <p:cNvGrpSpPr/>
          <p:nvPr/>
        </p:nvGrpSpPr>
        <p:grpSpPr>
          <a:xfrm>
            <a:off x="1676400" y="4724400"/>
            <a:ext cx="389850" cy="614859"/>
            <a:chOff x="1524000" y="4572000"/>
            <a:chExt cx="389850" cy="614859"/>
          </a:xfrm>
        </p:grpSpPr>
        <p:cxnSp>
          <p:nvCxnSpPr>
            <p:cNvPr id="46" name="Straight Arrow Connector 45"/>
            <p:cNvCxnSpPr/>
            <p:nvPr/>
          </p:nvCxnSpPr>
          <p:spPr>
            <a:xfrm rot="5400000" flipH="1" flipV="1">
              <a:off x="1520974" y="4879033"/>
              <a:ext cx="614859" cy="794"/>
            </a:xfrm>
            <a:prstGeom prst="straightConnector1">
              <a:avLst/>
            </a:prstGeom>
            <a:ln w="38100">
              <a:solidFill>
                <a:srgbClr val="FF0000"/>
              </a:solidFill>
              <a:headEnd type="none" w="lg" len="lg"/>
              <a:tailEnd type="arrow"/>
            </a:ln>
          </p:spPr>
          <p:style>
            <a:lnRef idx="2">
              <a:schemeClr val="dk1"/>
            </a:lnRef>
            <a:fillRef idx="0">
              <a:schemeClr val="dk1"/>
            </a:fillRef>
            <a:effectRef idx="1">
              <a:schemeClr val="dk1"/>
            </a:effectRef>
            <a:fontRef idx="minor">
              <a:schemeClr val="tx1"/>
            </a:fontRef>
          </p:style>
        </p:cxnSp>
        <p:sp>
          <p:nvSpPr>
            <p:cNvPr id="47" name="TextBox 46"/>
            <p:cNvSpPr txBox="1"/>
            <p:nvPr/>
          </p:nvSpPr>
          <p:spPr>
            <a:xfrm>
              <a:off x="1524000" y="4648200"/>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grpSp>
        <p:nvGrpSpPr>
          <p:cNvPr id="11" name="Group 49"/>
          <p:cNvGrpSpPr/>
          <p:nvPr/>
        </p:nvGrpSpPr>
        <p:grpSpPr>
          <a:xfrm>
            <a:off x="2166869" y="2971801"/>
            <a:ext cx="957331" cy="2315896"/>
            <a:chOff x="7692912" y="2078329"/>
            <a:chExt cx="957331" cy="3209368"/>
          </a:xfrm>
        </p:grpSpPr>
        <p:sp>
          <p:nvSpPr>
            <p:cNvPr id="51" name="TextBox 50"/>
            <p:cNvSpPr txBox="1"/>
            <p:nvPr/>
          </p:nvSpPr>
          <p:spPr>
            <a:xfrm>
              <a:off x="8040643" y="2711915"/>
              <a:ext cx="595035" cy="1151595"/>
            </a:xfrm>
            <a:prstGeom prst="rect">
              <a:avLst/>
            </a:prstGeom>
            <a:noFill/>
          </p:spPr>
          <p:txBody>
            <a:bodyPr wrap="none" rtlCol="0">
              <a:spAutoFit/>
            </a:bodyPr>
            <a:lstStyle/>
            <a:p>
              <a:r>
                <a:rPr lang="en-US" sz="4800" b="1" dirty="0" smtClean="0">
                  <a:solidFill>
                    <a:srgbClr val="FF0000"/>
                  </a:solidFill>
                </a:rPr>
                <a:t>X</a:t>
              </a:r>
            </a:p>
          </p:txBody>
        </p:sp>
        <p:sp>
          <p:nvSpPr>
            <p:cNvPr id="52" name="Freeform 51"/>
            <p:cNvSpPr/>
            <p:nvPr/>
          </p:nvSpPr>
          <p:spPr>
            <a:xfrm rot="20981139">
              <a:off x="7692912" y="2078329"/>
              <a:ext cx="759969" cy="3209368"/>
            </a:xfrm>
            <a:custGeom>
              <a:avLst/>
              <a:gdLst>
                <a:gd name="connsiteX0" fmla="*/ 0 w 1276555"/>
                <a:gd name="connsiteY0" fmla="*/ 2890684 h 2895600"/>
                <a:gd name="connsiteX1" fmla="*/ 698090 w 1276555"/>
                <a:gd name="connsiteY1" fmla="*/ 2674374 h 2895600"/>
                <a:gd name="connsiteX2" fmla="*/ 1258529 w 1276555"/>
                <a:gd name="connsiteY2" fmla="*/ 1563329 h 2895600"/>
                <a:gd name="connsiteX3" fmla="*/ 806245 w 1276555"/>
                <a:gd name="connsiteY3" fmla="*/ 0 h 2895600"/>
              </a:gdLst>
              <a:ahLst/>
              <a:cxnLst>
                <a:cxn ang="0">
                  <a:pos x="connsiteX0" y="connsiteY0"/>
                </a:cxn>
                <a:cxn ang="0">
                  <a:pos x="connsiteX1" y="connsiteY1"/>
                </a:cxn>
                <a:cxn ang="0">
                  <a:pos x="connsiteX2" y="connsiteY2"/>
                </a:cxn>
                <a:cxn ang="0">
                  <a:pos x="connsiteX3" y="connsiteY3"/>
                </a:cxn>
              </a:cxnLst>
              <a:rect l="l" t="t" r="r" b="b"/>
              <a:pathLst>
                <a:path w="1276555" h="2895600">
                  <a:moveTo>
                    <a:pt x="0" y="2890684"/>
                  </a:moveTo>
                  <a:cubicBezTo>
                    <a:pt x="244167" y="2893142"/>
                    <a:pt x="488335" y="2895600"/>
                    <a:pt x="698090" y="2674374"/>
                  </a:cubicBezTo>
                  <a:cubicBezTo>
                    <a:pt x="907845" y="2453148"/>
                    <a:pt x="1240503" y="2009058"/>
                    <a:pt x="1258529" y="1563329"/>
                  </a:cubicBezTo>
                  <a:cubicBezTo>
                    <a:pt x="1276555" y="1117600"/>
                    <a:pt x="1041400" y="558800"/>
                    <a:pt x="806245" y="0"/>
                  </a:cubicBez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TextBox 52"/>
            <p:cNvSpPr txBox="1"/>
            <p:nvPr/>
          </p:nvSpPr>
          <p:spPr>
            <a:xfrm>
              <a:off x="7978264" y="2606317"/>
              <a:ext cx="671979" cy="511820"/>
            </a:xfrm>
            <a:prstGeom prst="rect">
              <a:avLst/>
            </a:prstGeom>
            <a:noFill/>
          </p:spPr>
          <p:txBody>
            <a:bodyPr wrap="none" rtlCol="0">
              <a:spAutoFit/>
            </a:bodyPr>
            <a:lstStyle/>
            <a:p>
              <a:r>
                <a:rPr lang="en-US" i="1" dirty="0" smtClean="0"/>
                <a:t>XHR</a:t>
              </a:r>
              <a:endParaRPr lang="en-US" i="1" dirty="0"/>
            </a:p>
          </p:txBody>
        </p:sp>
      </p:grpSp>
      <p:sp>
        <p:nvSpPr>
          <p:cNvPr id="70" name="TextBox 69"/>
          <p:cNvSpPr txBox="1"/>
          <p:nvPr/>
        </p:nvSpPr>
        <p:spPr>
          <a:xfrm>
            <a:off x="8153400" y="4191000"/>
            <a:ext cx="762000" cy="338554"/>
          </a:xfrm>
          <a:prstGeom prst="rect">
            <a:avLst/>
          </a:prstGeom>
          <a:noFill/>
        </p:spPr>
        <p:txBody>
          <a:bodyPr wrap="square" rtlCol="0">
            <a:spAutoFit/>
          </a:bodyPr>
          <a:lstStyle/>
          <a:p>
            <a:r>
              <a:rPr lang="en-US" sz="1600" i="1" dirty="0" smtClean="0"/>
              <a:t>None</a:t>
            </a:r>
          </a:p>
        </p:txBody>
      </p:sp>
      <p:sp>
        <p:nvSpPr>
          <p:cNvPr id="71" name="TextBox 70"/>
          <p:cNvSpPr txBox="1"/>
          <p:nvPr/>
        </p:nvSpPr>
        <p:spPr>
          <a:xfrm>
            <a:off x="3276600" y="4233446"/>
            <a:ext cx="685800" cy="338554"/>
          </a:xfrm>
          <a:prstGeom prst="rect">
            <a:avLst/>
          </a:prstGeom>
          <a:noFill/>
        </p:spPr>
        <p:txBody>
          <a:bodyPr wrap="square" rtlCol="0">
            <a:spAutoFit/>
          </a:bodyPr>
          <a:lstStyle/>
          <a:p>
            <a:r>
              <a:rPr lang="en-US" sz="1600" dirty="0" smtClean="0"/>
              <a:t>Yes</a:t>
            </a:r>
            <a:endParaRPr lang="en-US" sz="1600" dirty="0"/>
          </a:p>
        </p:txBody>
      </p:sp>
      <p:sp>
        <p:nvSpPr>
          <p:cNvPr id="72" name="TextBox 71"/>
          <p:cNvSpPr txBox="1"/>
          <p:nvPr/>
        </p:nvSpPr>
        <p:spPr>
          <a:xfrm>
            <a:off x="4038600" y="4233446"/>
            <a:ext cx="685800" cy="338554"/>
          </a:xfrm>
          <a:prstGeom prst="rect">
            <a:avLst/>
          </a:prstGeom>
          <a:noFill/>
        </p:spPr>
        <p:txBody>
          <a:bodyPr wrap="square" rtlCol="0">
            <a:spAutoFit/>
          </a:bodyPr>
          <a:lstStyle/>
          <a:p>
            <a:r>
              <a:rPr lang="en-US" sz="1600" dirty="0" smtClean="0"/>
              <a:t>No</a:t>
            </a:r>
            <a:endParaRPr lang="en-US" sz="1600" dirty="0"/>
          </a:p>
        </p:txBody>
      </p:sp>
      <p:sp>
        <p:nvSpPr>
          <p:cNvPr id="74" name="TextBox 73"/>
          <p:cNvSpPr txBox="1"/>
          <p:nvPr/>
        </p:nvSpPr>
        <p:spPr>
          <a:xfrm>
            <a:off x="6248400" y="4215825"/>
            <a:ext cx="1828800" cy="584775"/>
          </a:xfrm>
          <a:prstGeom prst="rect">
            <a:avLst/>
          </a:prstGeom>
          <a:noFill/>
        </p:spPr>
        <p:txBody>
          <a:bodyPr wrap="square" rtlCol="0">
            <a:spAutoFit/>
          </a:bodyPr>
          <a:lstStyle/>
          <a:p>
            <a:r>
              <a:rPr lang="en-US" sz="1600" dirty="0" smtClean="0">
                <a:solidFill>
                  <a:srgbClr val="C00000"/>
                </a:solidFill>
              </a:rPr>
              <a:t>&lt;Sandbox&gt;</a:t>
            </a:r>
          </a:p>
          <a:p>
            <a:r>
              <a:rPr lang="en-US" sz="1600" dirty="0" smtClean="0">
                <a:solidFill>
                  <a:srgbClr val="C00000"/>
                </a:solidFill>
              </a:rPr>
              <a:t>&lt;</a:t>
            </a:r>
            <a:r>
              <a:rPr lang="en-US" sz="1600" dirty="0" err="1" smtClean="0">
                <a:solidFill>
                  <a:srgbClr val="C00000"/>
                </a:solidFill>
              </a:rPr>
              <a:t>OpenSandbox</a:t>
            </a:r>
            <a:r>
              <a:rPr lang="en-US" sz="1600" dirty="0" smtClean="0">
                <a:solidFill>
                  <a:srgbClr val="C00000"/>
                </a:solidFill>
              </a:rPr>
              <a:t>&gt;</a:t>
            </a:r>
            <a:endParaRPr lang="en-US" sz="1600" dirty="0">
              <a:solidFill>
                <a:srgbClr val="C00000"/>
              </a:solidFill>
            </a:endParaRPr>
          </a:p>
        </p:txBody>
      </p:sp>
      <p:sp>
        <p:nvSpPr>
          <p:cNvPr id="75" name="TextBox 74"/>
          <p:cNvSpPr txBox="1"/>
          <p:nvPr/>
        </p:nvSpPr>
        <p:spPr>
          <a:xfrm>
            <a:off x="4800600" y="4233446"/>
            <a:ext cx="1447800" cy="338554"/>
          </a:xfrm>
          <a:prstGeom prst="rect">
            <a:avLst/>
          </a:prstGeom>
          <a:noFill/>
        </p:spPr>
        <p:txBody>
          <a:bodyPr wrap="square" rtlCol="0">
            <a:spAutoFit/>
          </a:bodyPr>
          <a:lstStyle/>
          <a:p>
            <a:r>
              <a:rPr lang="en-US" sz="1600" dirty="0" smtClean="0">
                <a:solidFill>
                  <a:srgbClr val="C00000"/>
                </a:solidFill>
              </a:rPr>
              <a:t>Unauthorized</a:t>
            </a:r>
            <a:endParaRPr lang="en-US" sz="1600" dirty="0"/>
          </a:p>
        </p:txBody>
      </p:sp>
      <p:sp>
        <p:nvSpPr>
          <p:cNvPr id="60" name="TextBox 59"/>
          <p:cNvSpPr txBox="1"/>
          <p:nvPr/>
        </p:nvSpPr>
        <p:spPr>
          <a:xfrm>
            <a:off x="381000" y="2209800"/>
            <a:ext cx="1447800" cy="338554"/>
          </a:xfrm>
          <a:prstGeom prst="rect">
            <a:avLst/>
          </a:prstGeom>
          <a:noFill/>
        </p:spPr>
        <p:txBody>
          <a:bodyPr wrap="square" rtlCol="0">
            <a:spAutoFit/>
          </a:bodyPr>
          <a:lstStyle/>
          <a:p>
            <a:r>
              <a:rPr lang="en-US" sz="1600" dirty="0" err="1" smtClean="0">
                <a:solidFill>
                  <a:srgbClr val="C00000"/>
                </a:solidFill>
              </a:rPr>
              <a:t>Unauth</a:t>
            </a:r>
            <a:endParaRPr lang="en-US" sz="1600" dirty="0"/>
          </a:p>
        </p:txBody>
      </p:sp>
      <p:grpSp>
        <p:nvGrpSpPr>
          <p:cNvPr id="12" name="Group 49"/>
          <p:cNvGrpSpPr/>
          <p:nvPr/>
        </p:nvGrpSpPr>
        <p:grpSpPr>
          <a:xfrm flipH="1">
            <a:off x="82846" y="2971800"/>
            <a:ext cx="983956" cy="2315896"/>
            <a:chOff x="7692912" y="2078329"/>
            <a:chExt cx="973556" cy="3209368"/>
          </a:xfrm>
        </p:grpSpPr>
        <p:sp>
          <p:nvSpPr>
            <p:cNvPr id="79" name="TextBox 78"/>
            <p:cNvSpPr txBox="1"/>
            <p:nvPr/>
          </p:nvSpPr>
          <p:spPr>
            <a:xfrm>
              <a:off x="8069884" y="2711917"/>
              <a:ext cx="595035" cy="1151595"/>
            </a:xfrm>
            <a:prstGeom prst="rect">
              <a:avLst/>
            </a:prstGeom>
            <a:noFill/>
          </p:spPr>
          <p:txBody>
            <a:bodyPr wrap="none" rtlCol="0">
              <a:spAutoFit/>
            </a:bodyPr>
            <a:lstStyle/>
            <a:p>
              <a:r>
                <a:rPr lang="en-US" sz="4800" b="1" dirty="0" smtClean="0">
                  <a:solidFill>
                    <a:srgbClr val="FF0000"/>
                  </a:solidFill>
                </a:rPr>
                <a:t>X</a:t>
              </a:r>
            </a:p>
          </p:txBody>
        </p:sp>
        <p:sp>
          <p:nvSpPr>
            <p:cNvPr id="80" name="Freeform 79"/>
            <p:cNvSpPr/>
            <p:nvPr/>
          </p:nvSpPr>
          <p:spPr>
            <a:xfrm rot="20981139">
              <a:off x="7692912" y="2078329"/>
              <a:ext cx="759969" cy="3209368"/>
            </a:xfrm>
            <a:custGeom>
              <a:avLst/>
              <a:gdLst>
                <a:gd name="connsiteX0" fmla="*/ 0 w 1276555"/>
                <a:gd name="connsiteY0" fmla="*/ 2890684 h 2895600"/>
                <a:gd name="connsiteX1" fmla="*/ 698090 w 1276555"/>
                <a:gd name="connsiteY1" fmla="*/ 2674374 h 2895600"/>
                <a:gd name="connsiteX2" fmla="*/ 1258529 w 1276555"/>
                <a:gd name="connsiteY2" fmla="*/ 1563329 h 2895600"/>
                <a:gd name="connsiteX3" fmla="*/ 806245 w 1276555"/>
                <a:gd name="connsiteY3" fmla="*/ 0 h 2895600"/>
              </a:gdLst>
              <a:ahLst/>
              <a:cxnLst>
                <a:cxn ang="0">
                  <a:pos x="connsiteX0" y="connsiteY0"/>
                </a:cxn>
                <a:cxn ang="0">
                  <a:pos x="connsiteX1" y="connsiteY1"/>
                </a:cxn>
                <a:cxn ang="0">
                  <a:pos x="connsiteX2" y="connsiteY2"/>
                </a:cxn>
                <a:cxn ang="0">
                  <a:pos x="connsiteX3" y="connsiteY3"/>
                </a:cxn>
              </a:cxnLst>
              <a:rect l="l" t="t" r="r" b="b"/>
              <a:pathLst>
                <a:path w="1276555" h="2895600">
                  <a:moveTo>
                    <a:pt x="0" y="2890684"/>
                  </a:moveTo>
                  <a:cubicBezTo>
                    <a:pt x="244167" y="2893142"/>
                    <a:pt x="488335" y="2895600"/>
                    <a:pt x="698090" y="2674374"/>
                  </a:cubicBezTo>
                  <a:cubicBezTo>
                    <a:pt x="907845" y="2453148"/>
                    <a:pt x="1240503" y="2009058"/>
                    <a:pt x="1258529" y="1563329"/>
                  </a:cubicBezTo>
                  <a:cubicBezTo>
                    <a:pt x="1276555" y="1117600"/>
                    <a:pt x="1041400" y="558800"/>
                    <a:pt x="806245" y="0"/>
                  </a:cubicBez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TextBox 80"/>
            <p:cNvSpPr txBox="1"/>
            <p:nvPr/>
          </p:nvSpPr>
          <p:spPr>
            <a:xfrm>
              <a:off x="7994489" y="2500721"/>
              <a:ext cx="671979" cy="511820"/>
            </a:xfrm>
            <a:prstGeom prst="rect">
              <a:avLst/>
            </a:prstGeom>
            <a:noFill/>
          </p:spPr>
          <p:txBody>
            <a:bodyPr wrap="none" rtlCol="0">
              <a:spAutoFit/>
            </a:bodyPr>
            <a:lstStyle/>
            <a:p>
              <a:r>
                <a:rPr lang="en-US" i="1" dirty="0" smtClean="0"/>
                <a:t>XHR</a:t>
              </a:r>
              <a:endParaRPr lang="en-US" i="1" dirty="0"/>
            </a:p>
          </p:txBody>
        </p:sp>
      </p:grpSp>
      <p:cxnSp>
        <p:nvCxnSpPr>
          <p:cNvPr id="82" name="Straight Arrow Connector 81"/>
          <p:cNvCxnSpPr/>
          <p:nvPr/>
        </p:nvCxnSpPr>
        <p:spPr>
          <a:xfrm rot="5400000" flipH="1" flipV="1">
            <a:off x="1293168" y="5026173"/>
            <a:ext cx="614859" cy="794"/>
          </a:xfrm>
          <a:prstGeom prst="straightConnector1">
            <a:avLst/>
          </a:prstGeom>
          <a:ln w="38100">
            <a:solidFill>
              <a:srgbClr val="00B050"/>
            </a:solidFill>
            <a:headEnd type="stealth" w="lg" len="lg"/>
            <a:tailEnd type="none" w="lg" len="lg"/>
          </a:ln>
        </p:spPr>
        <p:style>
          <a:lnRef idx="2">
            <a:schemeClr val="dk1"/>
          </a:lnRef>
          <a:fillRef idx="0">
            <a:schemeClr val="dk1"/>
          </a:fillRef>
          <a:effectRef idx="1">
            <a:schemeClr val="dk1"/>
          </a:effectRef>
          <a:fontRef idx="minor">
            <a:schemeClr val="tx1"/>
          </a:fontRef>
        </p:style>
      </p:cxnSp>
      <p:graphicFrame>
        <p:nvGraphicFramePr>
          <p:cNvPr id="67" name="Content Placeholder 19"/>
          <p:cNvGraphicFramePr>
            <a:graphicFrameLocks/>
          </p:cNvGraphicFramePr>
          <p:nvPr/>
        </p:nvGraphicFramePr>
        <p:xfrm>
          <a:off x="3276598" y="2057400"/>
          <a:ext cx="5638801" cy="2744545"/>
        </p:xfrm>
        <a:graphic>
          <a:graphicData uri="http://schemas.openxmlformats.org/drawingml/2006/table">
            <a:tbl>
              <a:tblPr firstRow="1" bandRow="1">
                <a:tableStyleId>{5C22544A-7EE6-4342-B048-85BDC9FD1C3A}</a:tableStyleId>
              </a:tblPr>
              <a:tblGrid>
                <a:gridCol w="762002"/>
                <a:gridCol w="762000"/>
                <a:gridCol w="1447800"/>
                <a:gridCol w="1905000"/>
                <a:gridCol w="761999"/>
              </a:tblGrid>
              <a:tr h="762000">
                <a:tc>
                  <a:txBody>
                    <a:bodyPr/>
                    <a:lstStyle/>
                    <a:p>
                      <a:r>
                        <a:rPr lang="en-US" sz="1600" i="1" dirty="0" smtClean="0">
                          <a:solidFill>
                            <a:schemeClr val="tx1"/>
                          </a:solidFill>
                        </a:rPr>
                        <a:t>i.com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endParaRPr lang="en-US" i="1" smtClean="0">
                        <a:solidFill>
                          <a:schemeClr val="tx1"/>
                        </a:solidFill>
                      </a:endParaRPr>
                    </a:p>
                    <a:p>
                      <a:endParaRPr lang="en-US" sz="1100" i="1" smtClean="0">
                        <a:solidFill>
                          <a:schemeClr val="tx1"/>
                        </a:solidFill>
                      </a:endParaRPr>
                    </a:p>
                    <a:p>
                      <a:r>
                        <a:rPr lang="en-US" sz="1600" i="1" smtClean="0">
                          <a:solidFill>
                            <a:schemeClr val="tx1"/>
                          </a:solidFill>
                        </a:rPr>
                        <a:t>i.com</a:t>
                      </a:r>
                      <a:r>
                        <a:rPr lang="en-US" sz="1600" smtClean="0">
                          <a:solidFill>
                            <a:schemeClr val="tx1"/>
                          </a:solidFill>
                          <a:sym typeface="Wingdings" pitchFamily="2" charset="2"/>
                        </a:rPr>
                        <a:t>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Content</a:t>
                      </a:r>
                    </a:p>
                    <a:p>
                      <a:r>
                        <a:rPr lang="en-US" sz="1600" dirty="0" smtClean="0">
                          <a:solidFill>
                            <a:schemeClr val="tx1"/>
                          </a:solidFill>
                        </a:rPr>
                        <a:t>Semantics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Abstraction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r>
                        <a:rPr lang="en-US" sz="1600" dirty="0" smtClean="0">
                          <a:solidFill>
                            <a:schemeClr val="tx1"/>
                          </a:solidFill>
                        </a:rPr>
                        <a:t>Run-as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44196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8545">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096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13" name="Group 68"/>
          <p:cNvGrpSpPr/>
          <p:nvPr/>
        </p:nvGrpSpPr>
        <p:grpSpPr>
          <a:xfrm>
            <a:off x="3581400" y="2337647"/>
            <a:ext cx="228600" cy="457200"/>
            <a:chOff x="2743200" y="4191000"/>
            <a:chExt cx="228600" cy="457200"/>
          </a:xfrm>
        </p:grpSpPr>
        <p:cxnSp>
          <p:nvCxnSpPr>
            <p:cNvPr id="77" name="Straight Arrow Connector 76"/>
            <p:cNvCxnSpPr/>
            <p:nvPr/>
          </p:nvCxnSpPr>
          <p:spPr>
            <a:xfrm rot="5400000">
              <a:off x="2705100" y="43053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8" name="Folded Corner 77"/>
            <p:cNvSpPr/>
            <p:nvPr/>
          </p:nvSpPr>
          <p:spPr>
            <a:xfrm>
              <a:off x="2743200" y="44196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9" name="Group 82"/>
          <p:cNvGrpSpPr/>
          <p:nvPr/>
        </p:nvGrpSpPr>
        <p:grpSpPr>
          <a:xfrm>
            <a:off x="4267200" y="2108253"/>
            <a:ext cx="228600" cy="457994"/>
            <a:chOff x="2819400" y="4953000"/>
            <a:chExt cx="228600" cy="457994"/>
          </a:xfrm>
        </p:grpSpPr>
        <p:sp>
          <p:nvSpPr>
            <p:cNvPr id="84" name="Folded Corner 83"/>
            <p:cNvSpPr/>
            <p:nvPr/>
          </p:nvSpPr>
          <p:spPr>
            <a:xfrm>
              <a:off x="2819400" y="4953000"/>
              <a:ext cx="228600" cy="228600"/>
            </a:xfrm>
            <a:prstGeom prst="foldedCorner">
              <a:avLst/>
            </a:prstGeom>
            <a:solidFill>
              <a:srgbClr val="A7E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85" name="Straight Arrow Connector 84"/>
            <p:cNvCxnSpPr/>
            <p:nvPr/>
          </p:nvCxnSpPr>
          <p:spPr>
            <a:xfrm rot="5400000">
              <a:off x="2781300" y="5295900"/>
              <a:ext cx="229394" cy="794"/>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grpSp>
      <p:sp>
        <p:nvSpPr>
          <p:cNvPr id="86" name="TextBox 85"/>
          <p:cNvSpPr txBox="1"/>
          <p:nvPr/>
        </p:nvSpPr>
        <p:spPr>
          <a:xfrm>
            <a:off x="3276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87" name="TextBox 86"/>
          <p:cNvSpPr txBox="1"/>
          <p:nvPr/>
        </p:nvSpPr>
        <p:spPr>
          <a:xfrm>
            <a:off x="4038600" y="2913493"/>
            <a:ext cx="685800" cy="338554"/>
          </a:xfrm>
          <a:prstGeom prst="rect">
            <a:avLst/>
          </a:prstGeom>
          <a:noFill/>
        </p:spPr>
        <p:txBody>
          <a:bodyPr wrap="square" rtlCol="0">
            <a:spAutoFit/>
          </a:bodyPr>
          <a:lstStyle/>
          <a:p>
            <a:r>
              <a:rPr lang="en-US" sz="1600" dirty="0" smtClean="0"/>
              <a:t>No</a:t>
            </a:r>
            <a:endParaRPr lang="en-US" sz="1600" dirty="0"/>
          </a:p>
        </p:txBody>
      </p:sp>
      <p:sp>
        <p:nvSpPr>
          <p:cNvPr id="88" name="TextBox 87"/>
          <p:cNvSpPr txBox="1"/>
          <p:nvPr/>
        </p:nvSpPr>
        <p:spPr>
          <a:xfrm>
            <a:off x="4800600" y="2913493"/>
            <a:ext cx="990600" cy="338554"/>
          </a:xfrm>
          <a:prstGeom prst="rect">
            <a:avLst/>
          </a:prstGeom>
          <a:noFill/>
        </p:spPr>
        <p:txBody>
          <a:bodyPr wrap="square" rtlCol="0">
            <a:spAutoFit/>
          </a:bodyPr>
          <a:lstStyle/>
          <a:p>
            <a:r>
              <a:rPr lang="en-US" sz="1600" dirty="0" smtClean="0"/>
              <a:t>Isolated</a:t>
            </a:r>
            <a:endParaRPr lang="en-US" sz="1600" dirty="0"/>
          </a:p>
        </p:txBody>
      </p:sp>
      <p:sp>
        <p:nvSpPr>
          <p:cNvPr id="89" name="TextBox 88"/>
          <p:cNvSpPr txBox="1"/>
          <p:nvPr/>
        </p:nvSpPr>
        <p:spPr>
          <a:xfrm>
            <a:off x="6248400" y="2913493"/>
            <a:ext cx="1219200" cy="338554"/>
          </a:xfrm>
          <a:prstGeom prst="rect">
            <a:avLst/>
          </a:prstGeom>
          <a:noFill/>
        </p:spPr>
        <p:txBody>
          <a:bodyPr wrap="square" rtlCol="0">
            <a:spAutoFit/>
          </a:bodyPr>
          <a:lstStyle/>
          <a:p>
            <a:r>
              <a:rPr lang="en-US" sz="1600" dirty="0" smtClean="0"/>
              <a:t>&lt;Frame&gt;</a:t>
            </a:r>
            <a:endParaRPr lang="en-US" sz="1600" dirty="0"/>
          </a:p>
        </p:txBody>
      </p:sp>
      <p:sp>
        <p:nvSpPr>
          <p:cNvPr id="90" name="TextBox 89"/>
          <p:cNvSpPr txBox="1"/>
          <p:nvPr/>
        </p:nvSpPr>
        <p:spPr>
          <a:xfrm>
            <a:off x="8153400" y="2913493"/>
            <a:ext cx="762000" cy="338554"/>
          </a:xfrm>
          <a:prstGeom prst="rect">
            <a:avLst/>
          </a:prstGeom>
          <a:noFill/>
        </p:spPr>
        <p:txBody>
          <a:bodyPr wrap="square" rtlCol="0">
            <a:spAutoFit/>
          </a:bodyPr>
          <a:lstStyle/>
          <a:p>
            <a:r>
              <a:rPr lang="en-US" sz="1600" i="1" dirty="0" smtClean="0"/>
              <a:t>p.com</a:t>
            </a:r>
          </a:p>
        </p:txBody>
      </p:sp>
      <p:sp>
        <p:nvSpPr>
          <p:cNvPr id="91" name="TextBox 90"/>
          <p:cNvSpPr txBox="1"/>
          <p:nvPr/>
        </p:nvSpPr>
        <p:spPr>
          <a:xfrm>
            <a:off x="3276600" y="3370693"/>
            <a:ext cx="685800" cy="338554"/>
          </a:xfrm>
          <a:prstGeom prst="rect">
            <a:avLst/>
          </a:prstGeom>
          <a:noFill/>
        </p:spPr>
        <p:txBody>
          <a:bodyPr wrap="square" rtlCol="0">
            <a:spAutoFit/>
          </a:bodyPr>
          <a:lstStyle/>
          <a:p>
            <a:r>
              <a:rPr lang="en-US" sz="1600" dirty="0" smtClean="0"/>
              <a:t>Yes</a:t>
            </a:r>
            <a:endParaRPr lang="en-US" sz="1600" dirty="0"/>
          </a:p>
        </p:txBody>
      </p:sp>
      <p:sp>
        <p:nvSpPr>
          <p:cNvPr id="92" name="TextBox 91"/>
          <p:cNvSpPr txBox="1"/>
          <p:nvPr/>
        </p:nvSpPr>
        <p:spPr>
          <a:xfrm>
            <a:off x="4038600" y="3370693"/>
            <a:ext cx="685800" cy="338554"/>
          </a:xfrm>
          <a:prstGeom prst="rect">
            <a:avLst/>
          </a:prstGeom>
          <a:noFill/>
        </p:spPr>
        <p:txBody>
          <a:bodyPr wrap="square" rtlCol="0">
            <a:spAutoFit/>
          </a:bodyPr>
          <a:lstStyle/>
          <a:p>
            <a:r>
              <a:rPr lang="en-US" sz="1600" dirty="0" smtClean="0"/>
              <a:t>Yes</a:t>
            </a:r>
            <a:endParaRPr lang="en-US" sz="1600" dirty="0"/>
          </a:p>
        </p:txBody>
      </p:sp>
      <p:sp>
        <p:nvSpPr>
          <p:cNvPr id="93" name="TextBox 92"/>
          <p:cNvSpPr txBox="1"/>
          <p:nvPr/>
        </p:nvSpPr>
        <p:spPr>
          <a:xfrm>
            <a:off x="4800600" y="3370693"/>
            <a:ext cx="990600" cy="338554"/>
          </a:xfrm>
          <a:prstGeom prst="rect">
            <a:avLst/>
          </a:prstGeom>
          <a:noFill/>
        </p:spPr>
        <p:txBody>
          <a:bodyPr wrap="square" rtlCol="0">
            <a:spAutoFit/>
          </a:bodyPr>
          <a:lstStyle/>
          <a:p>
            <a:r>
              <a:rPr lang="en-US" sz="1600" dirty="0" smtClean="0"/>
              <a:t>Open</a:t>
            </a:r>
            <a:endParaRPr lang="en-US" sz="1600" dirty="0"/>
          </a:p>
        </p:txBody>
      </p:sp>
      <p:sp>
        <p:nvSpPr>
          <p:cNvPr id="94" name="TextBox 93"/>
          <p:cNvSpPr txBox="1"/>
          <p:nvPr/>
        </p:nvSpPr>
        <p:spPr>
          <a:xfrm>
            <a:off x="6248400" y="3370693"/>
            <a:ext cx="1219200" cy="338554"/>
          </a:xfrm>
          <a:prstGeom prst="rect">
            <a:avLst/>
          </a:prstGeom>
          <a:noFill/>
        </p:spPr>
        <p:txBody>
          <a:bodyPr wrap="square" rtlCol="0">
            <a:spAutoFit/>
          </a:bodyPr>
          <a:lstStyle/>
          <a:p>
            <a:r>
              <a:rPr lang="en-US" sz="1600" dirty="0" smtClean="0"/>
              <a:t>&lt;Script&gt;</a:t>
            </a:r>
            <a:endParaRPr lang="en-US" sz="1600" dirty="0"/>
          </a:p>
        </p:txBody>
      </p:sp>
      <p:sp>
        <p:nvSpPr>
          <p:cNvPr id="95" name="TextBox 94"/>
          <p:cNvSpPr txBox="1"/>
          <p:nvPr/>
        </p:nvSpPr>
        <p:spPr>
          <a:xfrm>
            <a:off x="8153400" y="3370693"/>
            <a:ext cx="762000" cy="338554"/>
          </a:xfrm>
          <a:prstGeom prst="rect">
            <a:avLst/>
          </a:prstGeom>
          <a:noFill/>
        </p:spPr>
        <p:txBody>
          <a:bodyPr wrap="square" rtlCol="0">
            <a:spAutoFit/>
          </a:bodyPr>
          <a:lstStyle/>
          <a:p>
            <a:r>
              <a:rPr lang="en-US" sz="1600" i="1" dirty="0" smtClean="0"/>
              <a:t>i.com</a:t>
            </a:r>
          </a:p>
        </p:txBody>
      </p:sp>
      <p:grpSp>
        <p:nvGrpSpPr>
          <p:cNvPr id="20" name="Group 95"/>
          <p:cNvGrpSpPr/>
          <p:nvPr/>
        </p:nvGrpSpPr>
        <p:grpSpPr>
          <a:xfrm>
            <a:off x="3276600" y="3827893"/>
            <a:ext cx="1447800" cy="338554"/>
            <a:chOff x="3276600" y="3623846"/>
            <a:chExt cx="1447800" cy="338554"/>
          </a:xfrm>
        </p:grpSpPr>
        <p:sp>
          <p:nvSpPr>
            <p:cNvPr id="97" name="TextBox 96"/>
            <p:cNvSpPr txBox="1"/>
            <p:nvPr/>
          </p:nvSpPr>
          <p:spPr>
            <a:xfrm>
              <a:off x="3276600" y="3623846"/>
              <a:ext cx="685800" cy="338554"/>
            </a:xfrm>
            <a:prstGeom prst="rect">
              <a:avLst/>
            </a:prstGeom>
            <a:noFill/>
          </p:spPr>
          <p:txBody>
            <a:bodyPr wrap="square" rtlCol="0">
              <a:spAutoFit/>
            </a:bodyPr>
            <a:lstStyle/>
            <a:p>
              <a:r>
                <a:rPr lang="en-US" sz="1600" dirty="0" smtClean="0"/>
                <a:t>No</a:t>
              </a:r>
              <a:endParaRPr lang="en-US" sz="1600" dirty="0"/>
            </a:p>
          </p:txBody>
        </p:sp>
        <p:sp>
          <p:nvSpPr>
            <p:cNvPr id="98" name="TextBox 97"/>
            <p:cNvSpPr txBox="1"/>
            <p:nvPr/>
          </p:nvSpPr>
          <p:spPr>
            <a:xfrm>
              <a:off x="4038600" y="3623846"/>
              <a:ext cx="685800" cy="338554"/>
            </a:xfrm>
            <a:prstGeom prst="rect">
              <a:avLst/>
            </a:prstGeom>
            <a:noFill/>
          </p:spPr>
          <p:txBody>
            <a:bodyPr wrap="square" rtlCol="0">
              <a:spAutoFit/>
            </a:bodyPr>
            <a:lstStyle/>
            <a:p>
              <a:r>
                <a:rPr lang="en-US" sz="1600" dirty="0" smtClean="0"/>
                <a:t>Yes</a:t>
              </a:r>
              <a:endParaRPr lang="en-US" sz="1600" dirty="0"/>
            </a:p>
          </p:txBody>
        </p:sp>
      </p:grpSp>
      <p:sp>
        <p:nvSpPr>
          <p:cNvPr id="99" name="Freeform 48"/>
          <p:cNvSpPr>
            <a:spLocks/>
          </p:cNvSpPr>
          <p:nvPr/>
        </p:nvSpPr>
        <p:spPr bwMode="auto">
          <a:xfrm rot="1411907">
            <a:off x="4990787" y="3187893"/>
            <a:ext cx="3733800" cy="1733550"/>
          </a:xfrm>
          <a:custGeom>
            <a:avLst/>
            <a:gdLst/>
            <a:ahLst/>
            <a:cxnLst>
              <a:cxn ang="0">
                <a:pos x="0" y="987"/>
              </a:cxn>
              <a:cxn ang="0">
                <a:pos x="146" y="1079"/>
              </a:cxn>
              <a:cxn ang="0">
                <a:pos x="176" y="909"/>
              </a:cxn>
              <a:cxn ang="0">
                <a:pos x="322" y="1001"/>
              </a:cxn>
              <a:cxn ang="0">
                <a:pos x="307" y="850"/>
              </a:cxn>
              <a:cxn ang="0">
                <a:pos x="453" y="943"/>
              </a:cxn>
              <a:cxn ang="0">
                <a:pos x="483" y="772"/>
              </a:cxn>
              <a:cxn ang="0">
                <a:pos x="578" y="868"/>
              </a:cxn>
              <a:cxn ang="0">
                <a:pos x="614" y="714"/>
              </a:cxn>
              <a:cxn ang="0">
                <a:pos x="785" y="802"/>
              </a:cxn>
              <a:cxn ang="0">
                <a:pos x="790" y="636"/>
              </a:cxn>
              <a:cxn ang="0">
                <a:pos x="936" y="728"/>
              </a:cxn>
              <a:cxn ang="0">
                <a:pos x="1009" y="538"/>
              </a:cxn>
              <a:cxn ang="0">
                <a:pos x="1199" y="611"/>
              </a:cxn>
              <a:cxn ang="0">
                <a:pos x="1228" y="441"/>
              </a:cxn>
              <a:cxn ang="0">
                <a:pos x="1374" y="533"/>
              </a:cxn>
              <a:cxn ang="0">
                <a:pos x="1404" y="363"/>
              </a:cxn>
              <a:cxn ang="0">
                <a:pos x="1550" y="455"/>
              </a:cxn>
              <a:cxn ang="0">
                <a:pos x="1552" y="297"/>
              </a:cxn>
              <a:cxn ang="0">
                <a:pos x="1725" y="377"/>
              </a:cxn>
              <a:cxn ang="0">
                <a:pos x="1711" y="226"/>
              </a:cxn>
              <a:cxn ang="0">
                <a:pos x="1858" y="305"/>
              </a:cxn>
              <a:cxn ang="0">
                <a:pos x="1886" y="148"/>
              </a:cxn>
              <a:cxn ang="0">
                <a:pos x="2008" y="245"/>
              </a:cxn>
              <a:cxn ang="0">
                <a:pos x="2018" y="90"/>
              </a:cxn>
              <a:cxn ang="0">
                <a:pos x="2137" y="181"/>
              </a:cxn>
              <a:cxn ang="0">
                <a:pos x="2196" y="76"/>
              </a:cxn>
              <a:cxn ang="0">
                <a:pos x="2352" y="0"/>
              </a:cxn>
            </a:cxnLst>
            <a:rect l="0" t="0" r="r" b="b"/>
            <a:pathLst>
              <a:path w="2352" h="1092">
                <a:moveTo>
                  <a:pt x="0" y="987"/>
                </a:moveTo>
                <a:cubicBezTo>
                  <a:pt x="24" y="1002"/>
                  <a:pt x="117" y="1092"/>
                  <a:pt x="146" y="1079"/>
                </a:cubicBezTo>
                <a:cubicBezTo>
                  <a:pt x="176" y="1066"/>
                  <a:pt x="146" y="922"/>
                  <a:pt x="176" y="909"/>
                </a:cubicBezTo>
                <a:cubicBezTo>
                  <a:pt x="205" y="896"/>
                  <a:pt x="300" y="1011"/>
                  <a:pt x="322" y="1001"/>
                </a:cubicBezTo>
                <a:cubicBezTo>
                  <a:pt x="344" y="991"/>
                  <a:pt x="285" y="860"/>
                  <a:pt x="307" y="850"/>
                </a:cubicBezTo>
                <a:cubicBezTo>
                  <a:pt x="329" y="840"/>
                  <a:pt x="424" y="956"/>
                  <a:pt x="453" y="943"/>
                </a:cubicBezTo>
                <a:cubicBezTo>
                  <a:pt x="483" y="930"/>
                  <a:pt x="462" y="785"/>
                  <a:pt x="483" y="772"/>
                </a:cubicBezTo>
                <a:cubicBezTo>
                  <a:pt x="503" y="760"/>
                  <a:pt x="556" y="878"/>
                  <a:pt x="578" y="868"/>
                </a:cubicBezTo>
                <a:cubicBezTo>
                  <a:pt x="600" y="858"/>
                  <a:pt x="580" y="725"/>
                  <a:pt x="614" y="714"/>
                </a:cubicBezTo>
                <a:cubicBezTo>
                  <a:pt x="649" y="703"/>
                  <a:pt x="755" y="815"/>
                  <a:pt x="785" y="802"/>
                </a:cubicBezTo>
                <a:cubicBezTo>
                  <a:pt x="814" y="789"/>
                  <a:pt x="764" y="648"/>
                  <a:pt x="790" y="636"/>
                </a:cubicBezTo>
                <a:cubicBezTo>
                  <a:pt x="815" y="623"/>
                  <a:pt x="899" y="745"/>
                  <a:pt x="936" y="728"/>
                </a:cubicBezTo>
                <a:cubicBezTo>
                  <a:pt x="972" y="712"/>
                  <a:pt x="965" y="558"/>
                  <a:pt x="1009" y="538"/>
                </a:cubicBezTo>
                <a:cubicBezTo>
                  <a:pt x="1053" y="519"/>
                  <a:pt x="1162" y="628"/>
                  <a:pt x="1199" y="611"/>
                </a:cubicBezTo>
                <a:cubicBezTo>
                  <a:pt x="1236" y="595"/>
                  <a:pt x="1199" y="454"/>
                  <a:pt x="1228" y="441"/>
                </a:cubicBezTo>
                <a:cubicBezTo>
                  <a:pt x="1257" y="428"/>
                  <a:pt x="1345" y="546"/>
                  <a:pt x="1374" y="533"/>
                </a:cubicBezTo>
                <a:cubicBezTo>
                  <a:pt x="1404" y="520"/>
                  <a:pt x="1374" y="376"/>
                  <a:pt x="1404" y="363"/>
                </a:cubicBezTo>
                <a:cubicBezTo>
                  <a:pt x="1433" y="350"/>
                  <a:pt x="1525" y="466"/>
                  <a:pt x="1550" y="455"/>
                </a:cubicBezTo>
                <a:cubicBezTo>
                  <a:pt x="1575" y="444"/>
                  <a:pt x="1522" y="310"/>
                  <a:pt x="1552" y="297"/>
                </a:cubicBezTo>
                <a:cubicBezTo>
                  <a:pt x="1581" y="284"/>
                  <a:pt x="1699" y="389"/>
                  <a:pt x="1725" y="377"/>
                </a:cubicBezTo>
                <a:cubicBezTo>
                  <a:pt x="1752" y="366"/>
                  <a:pt x="1689" y="238"/>
                  <a:pt x="1711" y="226"/>
                </a:cubicBezTo>
                <a:cubicBezTo>
                  <a:pt x="1733" y="214"/>
                  <a:pt x="1828" y="318"/>
                  <a:pt x="1858" y="305"/>
                </a:cubicBezTo>
                <a:cubicBezTo>
                  <a:pt x="1887" y="292"/>
                  <a:pt x="1861" y="158"/>
                  <a:pt x="1886" y="148"/>
                </a:cubicBezTo>
                <a:cubicBezTo>
                  <a:pt x="1911" y="138"/>
                  <a:pt x="1986" y="255"/>
                  <a:pt x="2008" y="245"/>
                </a:cubicBezTo>
                <a:cubicBezTo>
                  <a:pt x="2030" y="235"/>
                  <a:pt x="1996" y="100"/>
                  <a:pt x="2018" y="90"/>
                </a:cubicBezTo>
                <a:cubicBezTo>
                  <a:pt x="2039" y="79"/>
                  <a:pt x="2108" y="183"/>
                  <a:pt x="2137" y="181"/>
                </a:cubicBezTo>
                <a:cubicBezTo>
                  <a:pt x="2167" y="179"/>
                  <a:pt x="2160" y="107"/>
                  <a:pt x="2196" y="76"/>
                </a:cubicBezTo>
                <a:cubicBezTo>
                  <a:pt x="2231" y="46"/>
                  <a:pt x="2320" y="16"/>
                  <a:pt x="2352" y="0"/>
                </a:cubicBezTo>
              </a:path>
            </a:pathLst>
          </a:custGeom>
          <a:noFill/>
          <a:ln w="12700" cap="flat" cmpd="sng">
            <a:solidFill>
              <a:schemeClr val="tx1"/>
            </a:solidFill>
            <a:prstDash val="solid"/>
            <a:round/>
            <a:headEnd type="none" w="med" len="med"/>
            <a:tailEnd type="none" w="med" len="med"/>
          </a:ln>
          <a:effectLst/>
        </p:spPr>
        <p:txBody>
          <a:bodyPr/>
          <a:lstStyle/>
          <a:p>
            <a:endParaRPr lang="en-US" dirty="0"/>
          </a:p>
        </p:txBody>
      </p:sp>
      <p:sp>
        <p:nvSpPr>
          <p:cNvPr id="55" name="TextBox 54"/>
          <p:cNvSpPr txBox="1"/>
          <p:nvPr/>
        </p:nvSpPr>
        <p:spPr>
          <a:xfrm>
            <a:off x="3124200" y="5257800"/>
            <a:ext cx="5995552" cy="707886"/>
          </a:xfrm>
          <a:prstGeom prst="rect">
            <a:avLst/>
          </a:prstGeom>
          <a:noFill/>
        </p:spPr>
        <p:txBody>
          <a:bodyPr wrap="none" rtlCol="0">
            <a:spAutoFit/>
          </a:bodyPr>
          <a:lstStyle/>
          <a:p>
            <a:r>
              <a:rPr lang="en-US" sz="2000" b="1" i="1" dirty="0" smtClean="0">
                <a:solidFill>
                  <a:srgbClr val="CC3300"/>
                </a:solidFill>
              </a:rPr>
              <a:t>Unauthorized content </a:t>
            </a:r>
            <a:r>
              <a:rPr lang="en-US" sz="2000" dirty="0" smtClean="0"/>
              <a:t>is not authorized to access </a:t>
            </a:r>
          </a:p>
          <a:p>
            <a:r>
              <a:rPr lang="en-US" sz="2000" dirty="0" smtClean="0"/>
              <a:t>any principal’s resources.</a:t>
            </a:r>
            <a:endParaRPr lang="en-US" sz="2000" dirty="0"/>
          </a:p>
        </p:txBody>
      </p:sp>
      <p:sp>
        <p:nvSpPr>
          <p:cNvPr id="56" name="TextBox 55"/>
          <p:cNvSpPr txBox="1"/>
          <p:nvPr/>
        </p:nvSpPr>
        <p:spPr>
          <a:xfrm>
            <a:off x="304800" y="5029200"/>
            <a:ext cx="3276600" cy="923330"/>
          </a:xfrm>
          <a:prstGeom prst="rect">
            <a:avLst/>
          </a:prstGeom>
          <a:noFill/>
        </p:spPr>
        <p:txBody>
          <a:bodyPr wrap="square" rtlCol="0">
            <a:spAutoFit/>
          </a:bodyPr>
          <a:lstStyle/>
          <a:p>
            <a:r>
              <a:rPr lang="en-US" dirty="0" smtClean="0"/>
              <a:t>&lt;sandbox</a:t>
            </a:r>
          </a:p>
          <a:p>
            <a:r>
              <a:rPr lang="en-US" dirty="0" err="1" smtClean="0"/>
              <a:t>src</a:t>
            </a:r>
            <a:r>
              <a:rPr lang="en-US" dirty="0" smtClean="0"/>
              <a:t>=“http://p.com/c.html”&gt;</a:t>
            </a:r>
          </a:p>
          <a:p>
            <a:r>
              <a:rPr lang="en-US" dirty="0" smtClean="0"/>
              <a:t>&lt;/sandbox&gt;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par>
                          <p:cTn id="7" fill="hold">
                            <p:stCondLst>
                              <p:cond delay="0"/>
                            </p:stCondLst>
                            <p:childTnLst>
                              <p:par>
                                <p:cTn id="8" presetID="18" presetClass="entr" presetSubtype="12" fill="hold" nodeType="afterEffect">
                                  <p:stCondLst>
                                    <p:cond delay="500"/>
                                  </p:stCondLst>
                                  <p:childTnLst>
                                    <p:set>
                                      <p:cBhvr>
                                        <p:cTn id="9" dur="1" fill="hold">
                                          <p:stCondLst>
                                            <p:cond delay="0"/>
                                          </p:stCondLst>
                                        </p:cTn>
                                        <p:tgtEl>
                                          <p:spTgt spid="82"/>
                                        </p:tgtEl>
                                        <p:attrNameLst>
                                          <p:attrName>style.visibility</p:attrName>
                                        </p:attrNameLst>
                                      </p:cBhvr>
                                      <p:to>
                                        <p:strVal val="visible"/>
                                      </p:to>
                                    </p:set>
                                    <p:animEffect transition="in" filter="strips(downLeft)">
                                      <p:cBhvr>
                                        <p:cTn id="10" dur="500"/>
                                        <p:tgtEl>
                                          <p:spTgt spid="8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
                                        </p:tgtEl>
                                        <p:attrNameLst>
                                          <p:attrName>style.visibility</p:attrName>
                                        </p:attrNameLst>
                                      </p:cBhvr>
                                      <p:to>
                                        <p:strVal val="visible"/>
                                      </p:to>
                                    </p:set>
                                  </p:childTnLst>
                                </p:cTn>
                              </p:par>
                            </p:childTnLst>
                          </p:cTn>
                        </p:par>
                        <p:par>
                          <p:cTn id="15" fill="hold">
                            <p:stCondLst>
                              <p:cond delay="0"/>
                            </p:stCondLst>
                            <p:childTnLst>
                              <p:par>
                                <p:cTn id="16" presetID="22" presetClass="entr" presetSubtype="4" fill="hold" nodeType="afterEffect">
                                  <p:stCondLst>
                                    <p:cond delay="50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par>
                          <p:cTn id="19" fill="hold">
                            <p:stCondLst>
                              <p:cond delay="1000"/>
                            </p:stCondLst>
                            <p:childTnLst>
                              <p:par>
                                <p:cTn id="20" presetID="22" presetClass="entr" presetSubtype="4"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4"/>
                                        </p:tgtEl>
                                        <p:attrNameLst>
                                          <p:attrName>style.visibility</p:attrName>
                                        </p:attrNameLst>
                                      </p:cBhvr>
                                      <p:to>
                                        <p:strVal val="visible"/>
                                      </p:to>
                                    </p:set>
                                  </p:childTnLst>
                                </p:cTn>
                              </p:par>
                            </p:childTnLst>
                          </p:cTn>
                        </p:par>
                        <p:par>
                          <p:cTn id="35" fill="hold">
                            <p:stCondLst>
                              <p:cond delay="0"/>
                            </p:stCondLst>
                            <p:childTnLst>
                              <p:par>
                                <p:cTn id="36" presetID="3" presetClass="entr" presetSubtype="10"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blinds(horizontal)">
                                      <p:cBhvr>
                                        <p:cTn id="38" dur="500"/>
                                        <p:tgtEl>
                                          <p:spTgt spid="56"/>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0"/>
                                        </p:tgtEl>
                                        <p:attrNameLst>
                                          <p:attrName>style.visibility</p:attrName>
                                        </p:attrNameLst>
                                      </p:cBhvr>
                                      <p:to>
                                        <p:strVal val="visible"/>
                                      </p:to>
                                    </p:set>
                                  </p:childTnLst>
                                </p:cTn>
                              </p:par>
                            </p:childTnLst>
                          </p:cTn>
                        </p:par>
                        <p:par>
                          <p:cTn id="43" fill="hold">
                            <p:stCondLst>
                              <p:cond delay="0"/>
                            </p:stCondLst>
                            <p:childTnLst>
                              <p:par>
                                <p:cTn id="44" presetID="22" presetClass="entr" presetSubtype="4"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down)">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4" grpId="0"/>
      <p:bldP spid="75" grpId="0"/>
      <p:bldP spid="60" grpId="0"/>
      <p:bldP spid="55" grpId="0"/>
      <p:bldP spid="5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Properties of Sandbox</a:t>
            </a:r>
            <a:endParaRPr lang="en-US" dirty="0"/>
          </a:p>
        </p:txBody>
      </p:sp>
      <p:sp>
        <p:nvSpPr>
          <p:cNvPr id="3" name="Content Placeholder 2"/>
          <p:cNvSpPr>
            <a:spLocks noGrp="1"/>
          </p:cNvSpPr>
          <p:nvPr>
            <p:ph idx="1"/>
          </p:nvPr>
        </p:nvSpPr>
        <p:spPr>
          <a:xfrm>
            <a:off x="457200" y="1189037"/>
            <a:ext cx="8229600" cy="4525963"/>
          </a:xfrm>
        </p:spPr>
        <p:txBody>
          <a:bodyPr/>
          <a:lstStyle/>
          <a:p>
            <a:r>
              <a:rPr lang="en-US" sz="2400" dirty="0" smtClean="0"/>
              <a:t>Asymmetric access</a:t>
            </a:r>
          </a:p>
          <a:p>
            <a:pPr lvl="1"/>
            <a:r>
              <a:rPr lang="en-US" sz="2000" dirty="0" smtClean="0"/>
              <a:t>Access: reading/writing script global objects, function invocations, modifying/creating DOM elements inside the sandbox</a:t>
            </a:r>
          </a:p>
          <a:p>
            <a:r>
              <a:rPr lang="en-US" sz="2400" dirty="0" smtClean="0"/>
              <a:t>Invoking a sandbox’s function is done in the context of the sandbox</a:t>
            </a:r>
          </a:p>
          <a:p>
            <a:pPr lvl="1"/>
            <a:r>
              <a:rPr lang="en-US" sz="2000" dirty="0" err="1" smtClean="0"/>
              <a:t>setuid</a:t>
            </a:r>
            <a:r>
              <a:rPr lang="en-US" sz="2000" dirty="0" smtClean="0"/>
              <a:t> (“unauthorized”) before invocation and </a:t>
            </a:r>
            <a:r>
              <a:rPr lang="en-US" sz="2000" dirty="0" err="1" smtClean="0"/>
              <a:t>setuid</a:t>
            </a:r>
            <a:r>
              <a:rPr lang="en-US" sz="2000" dirty="0" smtClean="0"/>
              <a:t> (“</a:t>
            </a:r>
            <a:r>
              <a:rPr lang="en-US" sz="2000" dirty="0" err="1" smtClean="0"/>
              <a:t>enclosingPagePrincipal</a:t>
            </a:r>
            <a:r>
              <a:rPr lang="en-US" sz="2000" dirty="0" smtClean="0"/>
              <a:t>) upon exit</a:t>
            </a:r>
          </a:p>
          <a:p>
            <a:r>
              <a:rPr lang="en-US" sz="2400" dirty="0" smtClean="0"/>
              <a:t>The enclosing page cannot pass non-sandbox object references into the sandbox.</a:t>
            </a:r>
          </a:p>
          <a:p>
            <a:pPr lvl="1"/>
            <a:r>
              <a:rPr lang="en-US" sz="2000" dirty="0" smtClean="0"/>
              <a:t>Programmers can put needed objects inside the sandbox</a:t>
            </a:r>
          </a:p>
          <a:p>
            <a:r>
              <a:rPr lang="en-US" sz="2400" dirty="0" smtClean="0"/>
              <a:t>Private vs. Open sandboxes</a:t>
            </a:r>
          </a:p>
        </p:txBody>
      </p:sp>
      <p:sp>
        <p:nvSpPr>
          <p:cNvPr id="4" name="Slide Number Placeholder 3"/>
          <p:cNvSpPr>
            <a:spLocks noGrp="1"/>
          </p:cNvSpPr>
          <p:nvPr>
            <p:ph type="sldNum" sz="quarter" idx="12"/>
          </p:nvPr>
        </p:nvSpPr>
        <p:spPr/>
        <p:txBody>
          <a:bodyPr/>
          <a:lstStyle/>
          <a:p>
            <a:fld id="{188A2465-3117-4948-A937-74FA39D7F360}"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a:t>
            </a:fld>
            <a:endParaRPr lang="en-US"/>
          </a:p>
        </p:txBody>
      </p:sp>
      <p:sp>
        <p:nvSpPr>
          <p:cNvPr id="7" name="Content Placeholder 6"/>
          <p:cNvSpPr>
            <a:spLocks noGrp="1"/>
          </p:cNvSpPr>
          <p:nvPr>
            <p:ph idx="1"/>
          </p:nvPr>
        </p:nvSpPr>
        <p:spPr/>
        <p:txBody>
          <a:bodyPr/>
          <a:lstStyle/>
          <a:p>
            <a:endParaRPr lang="en-US" dirty="0"/>
          </a:p>
        </p:txBody>
      </p:sp>
      <p:pic>
        <p:nvPicPr>
          <p:cNvPr id="9" name="Picture 15"/>
          <p:cNvPicPr>
            <a:picLocks noChangeAspect="1" noChangeArrowheads="1"/>
          </p:cNvPicPr>
          <p:nvPr/>
        </p:nvPicPr>
        <p:blipFill>
          <a:blip r:embed="rId3"/>
          <a:srcRect/>
          <a:stretch>
            <a:fillRect/>
          </a:stretch>
        </p:blipFill>
        <p:spPr bwMode="auto">
          <a:xfrm>
            <a:off x="1600200" y="1447800"/>
            <a:ext cx="6019800" cy="4362450"/>
          </a:xfrm>
          <a:prstGeom prst="rect">
            <a:avLst/>
          </a:prstGeom>
          <a:noFill/>
          <a:ln w="38100">
            <a:solidFill>
              <a:schemeClr val="tx1"/>
            </a:solidFill>
            <a:miter lim="800000"/>
            <a:headEnd/>
            <a:tailEnd/>
          </a:ln>
          <a:effectLst/>
        </p:spPr>
      </p:pic>
      <p:pic>
        <p:nvPicPr>
          <p:cNvPr id="10" name="Picture 24"/>
          <p:cNvPicPr>
            <a:picLocks noChangeAspect="1" noChangeArrowheads="1"/>
          </p:cNvPicPr>
          <p:nvPr/>
        </p:nvPicPr>
        <p:blipFill>
          <a:blip r:embed="rId4"/>
          <a:srcRect/>
          <a:stretch>
            <a:fillRect/>
          </a:stretch>
        </p:blipFill>
        <p:spPr bwMode="auto">
          <a:xfrm>
            <a:off x="2590800" y="2362200"/>
            <a:ext cx="4785416" cy="3048000"/>
          </a:xfrm>
          <a:prstGeom prst="rect">
            <a:avLst/>
          </a:prstGeom>
          <a:noFill/>
          <a:ln w="38100">
            <a:solidFill>
              <a:schemeClr val="tx1"/>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Private Sandbox</a:t>
            </a:r>
            <a:endParaRPr lang="en-US" dirty="0"/>
          </a:p>
        </p:txBody>
      </p:sp>
      <p:sp>
        <p:nvSpPr>
          <p:cNvPr id="3" name="Content Placeholder 2"/>
          <p:cNvSpPr>
            <a:spLocks noGrp="1"/>
          </p:cNvSpPr>
          <p:nvPr>
            <p:ph idx="1"/>
          </p:nvPr>
        </p:nvSpPr>
        <p:spPr>
          <a:xfrm>
            <a:off x="457200" y="1143000"/>
            <a:ext cx="8229600" cy="4525963"/>
          </a:xfrm>
        </p:spPr>
        <p:txBody>
          <a:bodyPr/>
          <a:lstStyle/>
          <a:p>
            <a:pPr lvl="3">
              <a:buNone/>
            </a:pPr>
            <a:r>
              <a:rPr lang="en-US" sz="2800" dirty="0" smtClean="0">
                <a:latin typeface="Aharoni" pitchFamily="2" charset="-79"/>
                <a:cs typeface="Aharoni" pitchFamily="2" charset="-79"/>
              </a:rPr>
              <a:t>&lt;sandbox </a:t>
            </a:r>
            <a:r>
              <a:rPr lang="en-US" sz="2800" dirty="0" err="1" smtClean="0">
                <a:latin typeface="Aharoni" pitchFamily="2" charset="-79"/>
                <a:cs typeface="Aharoni" pitchFamily="2" charset="-79"/>
              </a:rPr>
              <a:t>src</a:t>
            </a:r>
            <a:r>
              <a:rPr lang="en-US" sz="2800" dirty="0" smtClean="0">
                <a:latin typeface="Aharoni" pitchFamily="2" charset="-79"/>
                <a:cs typeface="Aharoni" pitchFamily="2" charset="-79"/>
              </a:rPr>
              <a:t>=“file”&gt;</a:t>
            </a:r>
          </a:p>
          <a:p>
            <a:pPr lvl="4">
              <a:buNone/>
            </a:pPr>
            <a:r>
              <a:rPr lang="en-US" sz="2800" b="1" i="1" dirty="0" smtClean="0">
                <a:latin typeface="Aharoni" pitchFamily="2" charset="-79"/>
                <a:cs typeface="Aharoni" pitchFamily="2" charset="-79"/>
              </a:rPr>
              <a:t>Content if tag not supported</a:t>
            </a:r>
          </a:p>
          <a:p>
            <a:pPr lvl="3">
              <a:buNone/>
            </a:pPr>
            <a:r>
              <a:rPr lang="en-US" sz="2800" dirty="0" smtClean="0">
                <a:latin typeface="Aharoni" pitchFamily="2" charset="-79"/>
                <a:cs typeface="Aharoni" pitchFamily="2" charset="-79"/>
              </a:rPr>
              <a:t>&lt;/sandbox&gt;</a:t>
            </a:r>
          </a:p>
          <a:p>
            <a:r>
              <a:rPr lang="en-US" i="1" dirty="0" smtClean="0">
                <a:solidFill>
                  <a:srgbClr val="C00000"/>
                </a:solidFill>
              </a:rPr>
              <a:t>Belongs</a:t>
            </a:r>
            <a:r>
              <a:rPr lang="en-US" dirty="0" smtClean="0"/>
              <a:t> to a domain and can only be accessed by that domain</a:t>
            </a:r>
          </a:p>
          <a:p>
            <a:pPr lvl="1"/>
            <a:r>
              <a:rPr lang="en-US" dirty="0" smtClean="0"/>
              <a:t>E.g., private location history marked on a map</a:t>
            </a:r>
          </a:p>
          <a:p>
            <a:r>
              <a:rPr lang="en-US" dirty="0" smtClean="0"/>
              <a:t>Private sandboxes cannot access one another even when nested</a:t>
            </a:r>
          </a:p>
          <a:p>
            <a:pPr lvl="1"/>
            <a:r>
              <a:rPr lang="en-US" dirty="0" smtClean="0"/>
              <a:t>Otherwise, a malicious script can nest another private sandbox and access its private content</a:t>
            </a:r>
          </a:p>
          <a:p>
            <a:pPr lvl="1"/>
            <a:endParaRPr lang="en-US" dirty="0" smtClean="0"/>
          </a:p>
        </p:txBody>
      </p:sp>
      <p:sp>
        <p:nvSpPr>
          <p:cNvPr id="4" name="Slide Number Placeholder 3"/>
          <p:cNvSpPr>
            <a:spLocks noGrp="1"/>
          </p:cNvSpPr>
          <p:nvPr>
            <p:ph type="sldNum" sz="quarter" idx="12"/>
          </p:nvPr>
        </p:nvSpPr>
        <p:spPr/>
        <p:txBody>
          <a:bodyPr/>
          <a:lstStyle/>
          <a:p>
            <a:fld id="{188A2465-3117-4948-A937-74FA39D7F360}"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Sandbox</a:t>
            </a:r>
            <a:endParaRPr lang="en-US" dirty="0"/>
          </a:p>
        </p:txBody>
      </p:sp>
      <p:sp>
        <p:nvSpPr>
          <p:cNvPr id="3" name="Content Placeholder 2"/>
          <p:cNvSpPr>
            <a:spLocks noGrp="1"/>
          </p:cNvSpPr>
          <p:nvPr>
            <p:ph idx="1"/>
          </p:nvPr>
        </p:nvSpPr>
        <p:spPr>
          <a:xfrm>
            <a:off x="457200" y="1447800"/>
            <a:ext cx="8229600" cy="4525963"/>
          </a:xfrm>
        </p:spPr>
        <p:txBody>
          <a:bodyPr/>
          <a:lstStyle/>
          <a:p>
            <a:pPr lvl="3">
              <a:buNone/>
            </a:pPr>
            <a:r>
              <a:rPr lang="en-US" sz="2800" dirty="0" smtClean="0">
                <a:latin typeface="Aharoni" pitchFamily="2" charset="-79"/>
                <a:cs typeface="Aharoni" pitchFamily="2" charset="-79"/>
              </a:rPr>
              <a:t>&lt;</a:t>
            </a:r>
            <a:r>
              <a:rPr lang="en-US" sz="2800" dirty="0" err="1" smtClean="0">
                <a:latin typeface="Aharoni" pitchFamily="2" charset="-79"/>
                <a:cs typeface="Aharoni" pitchFamily="2" charset="-79"/>
              </a:rPr>
              <a:t>OpenSandbox</a:t>
            </a:r>
            <a:r>
              <a:rPr lang="en-US" sz="2800" dirty="0" smtClean="0">
                <a:latin typeface="Aharoni" pitchFamily="2" charset="-79"/>
                <a:cs typeface="Aharoni" pitchFamily="2" charset="-79"/>
              </a:rPr>
              <a:t> </a:t>
            </a:r>
            <a:r>
              <a:rPr lang="en-US" sz="2800" dirty="0" err="1" smtClean="0">
                <a:latin typeface="Aharoni" pitchFamily="2" charset="-79"/>
                <a:cs typeface="Aharoni" pitchFamily="2" charset="-79"/>
              </a:rPr>
              <a:t>src</a:t>
            </a:r>
            <a:r>
              <a:rPr lang="en-US" sz="2800" dirty="0" smtClean="0">
                <a:latin typeface="Aharoni" pitchFamily="2" charset="-79"/>
                <a:cs typeface="Aharoni" pitchFamily="2" charset="-79"/>
              </a:rPr>
              <a:t>=“file”&gt;</a:t>
            </a:r>
          </a:p>
          <a:p>
            <a:pPr lvl="4">
              <a:buNone/>
            </a:pPr>
            <a:r>
              <a:rPr lang="en-US" sz="2800" b="1" i="1" dirty="0" smtClean="0">
                <a:latin typeface="Aharoni" pitchFamily="2" charset="-79"/>
                <a:cs typeface="Aharoni" pitchFamily="2" charset="-79"/>
              </a:rPr>
              <a:t>Content if tag not supported</a:t>
            </a:r>
          </a:p>
          <a:p>
            <a:pPr lvl="3">
              <a:buNone/>
            </a:pPr>
            <a:r>
              <a:rPr lang="en-US" sz="2800" dirty="0" smtClean="0">
                <a:latin typeface="Aharoni" pitchFamily="2" charset="-79"/>
                <a:cs typeface="Aharoni" pitchFamily="2" charset="-79"/>
              </a:rPr>
              <a:t>&lt;/</a:t>
            </a:r>
            <a:r>
              <a:rPr lang="en-US" sz="2800" dirty="0" err="1" smtClean="0">
                <a:latin typeface="Aharoni" pitchFamily="2" charset="-79"/>
                <a:cs typeface="Aharoni" pitchFamily="2" charset="-79"/>
              </a:rPr>
              <a:t>OpenSandbox</a:t>
            </a:r>
            <a:r>
              <a:rPr lang="en-US" sz="2800" dirty="0" smtClean="0">
                <a:latin typeface="Aharoni" pitchFamily="2" charset="-79"/>
                <a:cs typeface="Aharoni" pitchFamily="2" charset="-79"/>
              </a:rPr>
              <a:t>&gt;</a:t>
            </a:r>
          </a:p>
          <a:p>
            <a:r>
              <a:rPr lang="en-US" dirty="0" smtClean="0"/>
              <a:t>Can be accessed by any domain</a:t>
            </a:r>
          </a:p>
          <a:p>
            <a:r>
              <a:rPr lang="en-US" dirty="0" smtClean="0"/>
              <a:t>Can access its descendant open sandboxes --- important for third party service composition</a:t>
            </a:r>
          </a:p>
          <a:p>
            <a:pPr lvl="1"/>
            <a:r>
              <a:rPr lang="en-US" dirty="0" smtClean="0"/>
              <a:t>E.g., e-mail containing a map; don’t want an e-mail to tamper hotmail.com; don’t want the map library to tamper the e-mail</a:t>
            </a:r>
          </a:p>
          <a:p>
            <a:pPr lvl="1"/>
            <a:endParaRPr lang="en-US" dirty="0" smtClean="0"/>
          </a:p>
        </p:txBody>
      </p:sp>
      <p:sp>
        <p:nvSpPr>
          <p:cNvPr id="4" name="Slide Number Placeholder 3"/>
          <p:cNvSpPr>
            <a:spLocks noGrp="1"/>
          </p:cNvSpPr>
          <p:nvPr>
            <p:ph type="sldNum" sz="quarter" idx="12"/>
          </p:nvPr>
        </p:nvSpPr>
        <p:spPr/>
        <p:txBody>
          <a:bodyPr/>
          <a:lstStyle/>
          <a:p>
            <a:fld id="{188A2465-3117-4948-A937-74FA39D7F360}"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Provider-Browser Protocol for Unauthorized Content</a:t>
            </a:r>
            <a:endParaRPr lang="en-US" dirty="0"/>
          </a:p>
        </p:txBody>
      </p:sp>
      <p:sp>
        <p:nvSpPr>
          <p:cNvPr id="3" name="Content Placeholder 2"/>
          <p:cNvSpPr>
            <a:spLocks noGrp="1"/>
          </p:cNvSpPr>
          <p:nvPr>
            <p:ph idx="1"/>
          </p:nvPr>
        </p:nvSpPr>
        <p:spPr>
          <a:xfrm>
            <a:off x="457200" y="1447800"/>
            <a:ext cx="8229600" cy="4495800"/>
          </a:xfrm>
        </p:spPr>
        <p:txBody>
          <a:bodyPr/>
          <a:lstStyle/>
          <a:p>
            <a:r>
              <a:rPr lang="en-US" sz="2000" dirty="0" smtClean="0"/>
              <a:t>Unauthorized content must be sandboxed and must </a:t>
            </a:r>
            <a:r>
              <a:rPr lang="en-US" sz="2000" i="1" dirty="0" smtClean="0">
                <a:solidFill>
                  <a:srgbClr val="C00000"/>
                </a:solidFill>
              </a:rPr>
              <a:t>not</a:t>
            </a:r>
            <a:r>
              <a:rPr lang="en-US" sz="2000" dirty="0" smtClean="0"/>
              <a:t> be </a:t>
            </a:r>
            <a:r>
              <a:rPr lang="en-US" sz="2000" dirty="0" err="1" smtClean="0"/>
              <a:t>renderable</a:t>
            </a:r>
            <a:r>
              <a:rPr lang="en-US" sz="2000" dirty="0" smtClean="0"/>
              <a:t> by frames</a:t>
            </a:r>
          </a:p>
          <a:p>
            <a:pPr lvl="1"/>
            <a:r>
              <a:rPr lang="en-US" sz="1800" dirty="0" smtClean="0"/>
              <a:t>Otherwise, unauthorized content would run as the principal of the frame</a:t>
            </a:r>
          </a:p>
          <a:p>
            <a:r>
              <a:rPr lang="en-US" sz="2000" dirty="0" smtClean="0"/>
              <a:t>MIME protocol seems to be what we want: </a:t>
            </a:r>
          </a:p>
          <a:p>
            <a:pPr lvl="1"/>
            <a:r>
              <a:rPr lang="en-US" sz="1800" dirty="0" smtClean="0"/>
              <a:t>Require providers to prefix unauthorized content subtype with </a:t>
            </a:r>
          </a:p>
          <a:p>
            <a:pPr lvl="1">
              <a:buNone/>
            </a:pPr>
            <a:r>
              <a:rPr lang="en-US" sz="1800" i="1" dirty="0" smtClean="0">
                <a:solidFill>
                  <a:srgbClr val="C00000"/>
                </a:solidFill>
              </a:rPr>
              <a:t>	</a:t>
            </a:r>
            <a:r>
              <a:rPr lang="en-US" sz="1800" i="1" dirty="0" smtClean="0"/>
              <a:t>x-</a:t>
            </a:r>
            <a:r>
              <a:rPr lang="en-US" sz="1800" i="1" dirty="0" err="1" smtClean="0"/>
              <a:t>privateUnauthorized</a:t>
            </a:r>
            <a:r>
              <a:rPr lang="en-US" sz="1800" i="1" dirty="0" smtClean="0"/>
              <a:t>+</a:t>
            </a:r>
            <a:r>
              <a:rPr lang="en-US" sz="1800" dirty="0" smtClean="0"/>
              <a:t> or </a:t>
            </a:r>
            <a:r>
              <a:rPr lang="en-US" sz="1800" i="1" dirty="0" smtClean="0"/>
              <a:t>x-</a:t>
            </a:r>
            <a:r>
              <a:rPr lang="en-US" sz="1800" i="1" dirty="0" err="1" smtClean="0"/>
              <a:t>openUnauthorized</a:t>
            </a:r>
            <a:r>
              <a:rPr lang="en-US" sz="1800" i="1" dirty="0" smtClean="0"/>
              <a:t>+</a:t>
            </a:r>
          </a:p>
          <a:p>
            <a:pPr lvl="1"/>
            <a:r>
              <a:rPr lang="en-US" sz="1800" dirty="0" smtClean="0"/>
              <a:t>E.g.,  text/html </a:t>
            </a:r>
            <a:r>
              <a:rPr lang="en-US" sz="1800" dirty="0" smtClean="0">
                <a:sym typeface="Wingdings" pitchFamily="2" charset="2"/>
              </a:rPr>
              <a:t> </a:t>
            </a:r>
            <a:r>
              <a:rPr lang="en-US" sz="1800" dirty="0" smtClean="0"/>
              <a:t>text/x-</a:t>
            </a:r>
            <a:r>
              <a:rPr lang="en-US" sz="1800" dirty="0" err="1" smtClean="0"/>
              <a:t>privateUnauthorized+html</a:t>
            </a:r>
            <a:endParaRPr lang="en-US" sz="1800" dirty="0" smtClean="0"/>
          </a:p>
          <a:p>
            <a:pPr lvl="1"/>
            <a:r>
              <a:rPr lang="en-US" sz="1800" dirty="0" smtClean="0"/>
              <a:t>Verified that Firefox cannot render these content types with &lt;frame&gt; and &lt;script&gt;</a:t>
            </a:r>
          </a:p>
          <a:p>
            <a:pPr lvl="1"/>
            <a:r>
              <a:rPr lang="en-US" sz="1800" dirty="0" smtClean="0"/>
              <a:t>But, IE’s MIME sniffing allows rendering sometimes</a:t>
            </a:r>
          </a:p>
          <a:p>
            <a:r>
              <a:rPr lang="en-US" sz="2000" dirty="0" smtClean="0"/>
              <a:t>Alternative: </a:t>
            </a:r>
            <a:r>
              <a:rPr lang="en-US" sz="2000" i="1" dirty="0" err="1" smtClean="0">
                <a:solidFill>
                  <a:srgbClr val="C00000"/>
                </a:solidFill>
              </a:rPr>
              <a:t>encraption</a:t>
            </a:r>
            <a:r>
              <a:rPr lang="en-US" sz="2000" dirty="0" smtClean="0"/>
              <a:t> (e.g., Base64 encoding)</a:t>
            </a:r>
          </a:p>
          <a:p>
            <a:r>
              <a:rPr lang="en-US" sz="2000" dirty="0" smtClean="0"/>
              <a:t>Prevent providers from unintentionally publishing unauthorized content as other types of content: </a:t>
            </a:r>
          </a:p>
          <a:p>
            <a:pPr lvl="1"/>
            <a:r>
              <a:rPr lang="en-US" sz="1800" dirty="0" smtClean="0"/>
              <a:t>Constrain sandbox to  take only unauthorized content</a:t>
            </a:r>
          </a:p>
        </p:txBody>
      </p:sp>
      <p:sp>
        <p:nvSpPr>
          <p:cNvPr id="4" name="Slide Number Placeholder 3"/>
          <p:cNvSpPr>
            <a:spLocks noGrp="1"/>
          </p:cNvSpPr>
          <p:nvPr>
            <p:ph type="sldNum" sz="quarter" idx="12"/>
          </p:nvPr>
        </p:nvSpPr>
        <p:spPr/>
        <p:txBody>
          <a:bodyPr/>
          <a:lstStyle/>
          <a:p>
            <a:fld id="{188A2465-3117-4948-A937-74FA39D7F360}"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Benefits of Sandbox</a:t>
            </a:r>
            <a:endParaRPr lang="en-US" dirty="0"/>
          </a:p>
        </p:txBody>
      </p:sp>
      <p:sp>
        <p:nvSpPr>
          <p:cNvPr id="3" name="Content Placeholder 2"/>
          <p:cNvSpPr>
            <a:spLocks noGrp="1"/>
          </p:cNvSpPr>
          <p:nvPr>
            <p:ph idx="1"/>
          </p:nvPr>
        </p:nvSpPr>
        <p:spPr>
          <a:xfrm>
            <a:off x="457200" y="2362200"/>
            <a:ext cx="8229600" cy="3763963"/>
          </a:xfrm>
        </p:spPr>
        <p:txBody>
          <a:bodyPr/>
          <a:lstStyle/>
          <a:p>
            <a:r>
              <a:rPr lang="en-US" dirty="0" smtClean="0"/>
              <a:t>Safe </a:t>
            </a:r>
            <a:r>
              <a:rPr lang="en-US" dirty="0" err="1" smtClean="0"/>
              <a:t>mashups</a:t>
            </a:r>
            <a:r>
              <a:rPr lang="en-US" dirty="0" smtClean="0"/>
              <a:t> with ease</a:t>
            </a:r>
          </a:p>
          <a:p>
            <a:r>
              <a:rPr lang="en-US" dirty="0" smtClean="0"/>
              <a:t>Beneficial to host third-party content as unauthorized content</a:t>
            </a:r>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4000" dirty="0" smtClean="0"/>
              <a:t>Sandbox for Safe </a:t>
            </a:r>
            <a:r>
              <a:rPr lang="en-US" sz="4000" dirty="0" err="1" smtClean="0"/>
              <a:t>Mashups</a:t>
            </a:r>
            <a:r>
              <a:rPr lang="en-US" sz="4000" dirty="0" smtClean="0"/>
              <a:t> </a:t>
            </a:r>
            <a:br>
              <a:rPr lang="en-US" sz="4000" dirty="0" smtClean="0"/>
            </a:br>
            <a:r>
              <a:rPr lang="en-US" sz="4000" dirty="0" smtClean="0"/>
              <a:t>with Ease</a:t>
            </a:r>
            <a:endParaRPr lang="en-US" sz="4000"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24</a:t>
            </a:fld>
            <a:endParaRPr lang="en-US"/>
          </a:p>
        </p:txBody>
      </p:sp>
      <p:sp>
        <p:nvSpPr>
          <p:cNvPr id="5" name="Rectangle 4"/>
          <p:cNvSpPr/>
          <p:nvPr/>
        </p:nvSpPr>
        <p:spPr>
          <a:xfrm>
            <a:off x="1905000" y="2133600"/>
            <a:ext cx="5410200" cy="419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819400" y="1733490"/>
            <a:ext cx="3505200" cy="400110"/>
          </a:xfrm>
          <a:prstGeom prst="rect">
            <a:avLst/>
          </a:prstGeom>
          <a:noFill/>
        </p:spPr>
        <p:txBody>
          <a:bodyPr wrap="square" rtlCol="0">
            <a:spAutoFit/>
          </a:bodyPr>
          <a:lstStyle/>
          <a:p>
            <a:r>
              <a:rPr lang="en-US" sz="2000" dirty="0" smtClean="0"/>
              <a:t>http://Mashup.com/index.htm</a:t>
            </a:r>
            <a:endParaRPr lang="en-US" sz="2000" dirty="0"/>
          </a:p>
        </p:txBody>
      </p:sp>
      <p:sp>
        <p:nvSpPr>
          <p:cNvPr id="7" name="TextBox 6"/>
          <p:cNvSpPr txBox="1"/>
          <p:nvPr/>
        </p:nvSpPr>
        <p:spPr>
          <a:xfrm>
            <a:off x="2057400" y="4114800"/>
            <a:ext cx="5105400" cy="400110"/>
          </a:xfrm>
          <a:prstGeom prst="rect">
            <a:avLst/>
          </a:prstGeom>
          <a:noFill/>
        </p:spPr>
        <p:txBody>
          <a:bodyPr wrap="square" rtlCol="0">
            <a:spAutoFit/>
          </a:bodyPr>
          <a:lstStyle/>
          <a:p>
            <a:r>
              <a:rPr lang="en-US" sz="2000" dirty="0" smtClean="0"/>
              <a:t>&lt;script </a:t>
            </a:r>
            <a:r>
              <a:rPr lang="en-US" sz="2000" dirty="0" err="1" smtClean="0"/>
              <a:t>src</a:t>
            </a:r>
            <a:r>
              <a:rPr lang="en-US" sz="2000" dirty="0" smtClean="0"/>
              <a:t>=“a.com/a.js”&gt; &lt;/script&gt;</a:t>
            </a:r>
          </a:p>
        </p:txBody>
      </p:sp>
      <p:sp>
        <p:nvSpPr>
          <p:cNvPr id="8" name="TextBox 7"/>
          <p:cNvSpPr txBox="1"/>
          <p:nvPr/>
        </p:nvSpPr>
        <p:spPr>
          <a:xfrm>
            <a:off x="2133600" y="5619690"/>
            <a:ext cx="4191000" cy="400110"/>
          </a:xfrm>
          <a:prstGeom prst="rect">
            <a:avLst/>
          </a:prstGeom>
          <a:noFill/>
        </p:spPr>
        <p:txBody>
          <a:bodyPr wrap="square" rtlCol="0">
            <a:spAutoFit/>
          </a:bodyPr>
          <a:lstStyle/>
          <a:p>
            <a:r>
              <a:rPr lang="en-US" sz="2000" dirty="0" smtClean="0"/>
              <a:t>&lt;script </a:t>
            </a:r>
            <a:r>
              <a:rPr lang="en-US" sz="2000" dirty="0" err="1" smtClean="0"/>
              <a:t>src</a:t>
            </a:r>
            <a:r>
              <a:rPr lang="en-US" sz="2000" dirty="0" smtClean="0"/>
              <a:t>=“b.com/b.js”&gt; &lt;/script&gt;</a:t>
            </a:r>
          </a:p>
        </p:txBody>
      </p:sp>
      <p:sp>
        <p:nvSpPr>
          <p:cNvPr id="9" name="TextBox 8"/>
          <p:cNvSpPr txBox="1"/>
          <p:nvPr/>
        </p:nvSpPr>
        <p:spPr>
          <a:xfrm>
            <a:off x="2133600" y="2362200"/>
            <a:ext cx="4114800" cy="1323439"/>
          </a:xfrm>
          <a:prstGeom prst="rect">
            <a:avLst/>
          </a:prstGeom>
          <a:noFill/>
        </p:spPr>
        <p:txBody>
          <a:bodyPr wrap="square" rtlCol="0">
            <a:spAutoFit/>
          </a:bodyPr>
          <a:lstStyle/>
          <a:p>
            <a:r>
              <a:rPr lang="en-US" sz="2000" dirty="0" smtClean="0"/>
              <a:t>&lt;script&gt;</a:t>
            </a:r>
          </a:p>
          <a:p>
            <a:r>
              <a:rPr lang="en-US" sz="2000" dirty="0" smtClean="0"/>
              <a:t>// local script to Mashup.com </a:t>
            </a:r>
          </a:p>
          <a:p>
            <a:r>
              <a:rPr lang="en-US" sz="2000" dirty="0" smtClean="0"/>
              <a:t>// calling functions in a.js and b.js</a:t>
            </a:r>
          </a:p>
          <a:p>
            <a:r>
              <a:rPr lang="en-US" sz="2000" dirty="0" smtClean="0"/>
              <a:t>&lt;/script&gt;</a:t>
            </a:r>
          </a:p>
        </p:txBody>
      </p:sp>
      <p:sp>
        <p:nvSpPr>
          <p:cNvPr id="10" name="TextBox 9"/>
          <p:cNvSpPr txBox="1"/>
          <p:nvPr/>
        </p:nvSpPr>
        <p:spPr>
          <a:xfrm>
            <a:off x="2057400" y="4495800"/>
            <a:ext cx="4876800" cy="400110"/>
          </a:xfrm>
          <a:prstGeom prst="rect">
            <a:avLst/>
          </a:prstGeom>
          <a:noFill/>
        </p:spPr>
        <p:txBody>
          <a:bodyPr wrap="square" rtlCol="0">
            <a:spAutoFit/>
          </a:bodyPr>
          <a:lstStyle/>
          <a:p>
            <a:r>
              <a:rPr lang="en-US" sz="2000" dirty="0" smtClean="0"/>
              <a:t>&lt;div id=“</a:t>
            </a:r>
            <a:r>
              <a:rPr lang="en-US" sz="2000" dirty="0" err="1" smtClean="0"/>
              <a:t>displayAreaForA</a:t>
            </a:r>
            <a:r>
              <a:rPr lang="en-US" sz="2000" dirty="0" smtClean="0"/>
              <a:t>”&gt; … &lt;/div&gt; </a:t>
            </a:r>
          </a:p>
        </p:txBody>
      </p:sp>
      <p:sp>
        <p:nvSpPr>
          <p:cNvPr id="35" name="Rounded Rectangle 34"/>
          <p:cNvSpPr/>
          <p:nvPr/>
        </p:nvSpPr>
        <p:spPr>
          <a:xfrm>
            <a:off x="2057400" y="4114800"/>
            <a:ext cx="4495800" cy="83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p:nvSpPr>
        <p:spPr>
          <a:xfrm>
            <a:off x="2057400" y="5562600"/>
            <a:ext cx="4572000" cy="533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Elbow Connector 47"/>
          <p:cNvCxnSpPr/>
          <p:nvPr/>
        </p:nvCxnSpPr>
        <p:spPr>
          <a:xfrm rot="10800000" flipV="1">
            <a:off x="2057400" y="2971800"/>
            <a:ext cx="76200" cy="1509980"/>
          </a:xfrm>
          <a:prstGeom prst="bentConnector3">
            <a:avLst>
              <a:gd name="adj1" fmla="val 859574"/>
            </a:avLst>
          </a:prstGeom>
          <a:ln w="38100">
            <a:solidFill>
              <a:schemeClr val="accent5">
                <a:lumMod val="50000"/>
              </a:schemeClr>
            </a:solidFill>
            <a:tailEnd type="arrow"/>
          </a:ln>
        </p:spPr>
        <p:style>
          <a:lnRef idx="2">
            <a:schemeClr val="dk1"/>
          </a:lnRef>
          <a:fillRef idx="0">
            <a:schemeClr val="dk1"/>
          </a:fillRef>
          <a:effectRef idx="1">
            <a:schemeClr val="dk1"/>
          </a:effectRef>
          <a:fontRef idx="minor">
            <a:schemeClr val="tx1"/>
          </a:fontRef>
        </p:style>
      </p:cxnSp>
      <p:cxnSp>
        <p:nvCxnSpPr>
          <p:cNvPr id="58" name="Shape 57"/>
          <p:cNvCxnSpPr>
            <a:stCxn id="9" idx="3"/>
            <a:endCxn id="39" idx="3"/>
          </p:cNvCxnSpPr>
          <p:nvPr/>
        </p:nvCxnSpPr>
        <p:spPr>
          <a:xfrm>
            <a:off x="6248400" y="3023920"/>
            <a:ext cx="381000" cy="2805380"/>
          </a:xfrm>
          <a:prstGeom prst="bentConnector3">
            <a:avLst>
              <a:gd name="adj1" fmla="val 160000"/>
            </a:avLst>
          </a:prstGeom>
          <a:ln w="38100">
            <a:solidFill>
              <a:schemeClr val="accent5">
                <a:lumMod val="50000"/>
              </a:schemeClr>
            </a:solidFill>
            <a:tailEnd type="arrow"/>
          </a:ln>
        </p:spPr>
        <p:style>
          <a:lnRef idx="2">
            <a:schemeClr val="dk1"/>
          </a:lnRef>
          <a:fillRef idx="0">
            <a:schemeClr val="dk1"/>
          </a:fillRef>
          <a:effectRef idx="1">
            <a:schemeClr val="dk1"/>
          </a:effectRef>
          <a:fontRef idx="minor">
            <a:schemeClr val="tx1"/>
          </a:fontRef>
        </p:style>
      </p:cxnSp>
      <p:grpSp>
        <p:nvGrpSpPr>
          <p:cNvPr id="3" name="Group 76"/>
          <p:cNvGrpSpPr/>
          <p:nvPr/>
        </p:nvGrpSpPr>
        <p:grpSpPr>
          <a:xfrm>
            <a:off x="3953550" y="3881735"/>
            <a:ext cx="389850" cy="461665"/>
            <a:chOff x="3657600" y="3500735"/>
            <a:chExt cx="389850" cy="461665"/>
          </a:xfrm>
        </p:grpSpPr>
        <p:cxnSp>
          <p:nvCxnSpPr>
            <p:cNvPr id="68" name="Straight Arrow Connector 67"/>
            <p:cNvCxnSpPr/>
            <p:nvPr/>
          </p:nvCxnSpPr>
          <p:spPr>
            <a:xfrm rot="5400000" flipH="1" flipV="1">
              <a:off x="3848100" y="3695700"/>
              <a:ext cx="381000" cy="1588"/>
            </a:xfrm>
            <a:prstGeom prst="straightConnector1">
              <a:avLst/>
            </a:prstGeom>
            <a:ln w="38100">
              <a:solidFill>
                <a:srgbClr val="FF0000"/>
              </a:solidFill>
              <a:tailEnd type="arrow"/>
            </a:ln>
          </p:spPr>
          <p:style>
            <a:lnRef idx="2">
              <a:schemeClr val="dk1"/>
            </a:lnRef>
            <a:fillRef idx="0">
              <a:schemeClr val="dk1"/>
            </a:fillRef>
            <a:effectRef idx="1">
              <a:schemeClr val="dk1"/>
            </a:effectRef>
            <a:fontRef idx="minor">
              <a:schemeClr val="tx1"/>
            </a:fontRef>
          </p:style>
        </p:cxnSp>
        <p:sp>
          <p:nvSpPr>
            <p:cNvPr id="73" name="TextBox 72"/>
            <p:cNvSpPr txBox="1"/>
            <p:nvPr/>
          </p:nvSpPr>
          <p:spPr>
            <a:xfrm>
              <a:off x="3657600" y="3500735"/>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grpSp>
        <p:nvGrpSpPr>
          <p:cNvPr id="11" name="Group 75"/>
          <p:cNvGrpSpPr/>
          <p:nvPr/>
        </p:nvGrpSpPr>
        <p:grpSpPr>
          <a:xfrm>
            <a:off x="3962400" y="5329535"/>
            <a:ext cx="389850" cy="461665"/>
            <a:chOff x="3733800" y="4948535"/>
            <a:chExt cx="389850" cy="461665"/>
          </a:xfrm>
        </p:grpSpPr>
        <p:cxnSp>
          <p:nvCxnSpPr>
            <p:cNvPr id="65" name="Straight Arrow Connector 64"/>
            <p:cNvCxnSpPr/>
            <p:nvPr/>
          </p:nvCxnSpPr>
          <p:spPr>
            <a:xfrm rot="5400000" flipH="1" flipV="1">
              <a:off x="3933061" y="5133945"/>
              <a:ext cx="362684" cy="794"/>
            </a:xfrm>
            <a:prstGeom prst="straightConnector1">
              <a:avLst/>
            </a:prstGeom>
            <a:ln w="38100">
              <a:solidFill>
                <a:srgbClr val="FF3300"/>
              </a:solidFill>
              <a:tailEnd type="arrow"/>
            </a:ln>
          </p:spPr>
          <p:style>
            <a:lnRef idx="2">
              <a:schemeClr val="dk1"/>
            </a:lnRef>
            <a:fillRef idx="0">
              <a:schemeClr val="dk1"/>
            </a:fillRef>
            <a:effectRef idx="1">
              <a:schemeClr val="dk1"/>
            </a:effectRef>
            <a:fontRef idx="minor">
              <a:schemeClr val="tx1"/>
            </a:fontRef>
          </p:style>
        </p:cxnSp>
        <p:sp>
          <p:nvSpPr>
            <p:cNvPr id="75" name="TextBox 74"/>
            <p:cNvSpPr txBox="1"/>
            <p:nvPr/>
          </p:nvSpPr>
          <p:spPr>
            <a:xfrm>
              <a:off x="3733800" y="4948535"/>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heckerboard(across)">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checkerboard(across)">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fade">
                                      <p:cBhvr>
                                        <p:cTn id="22" dur="500"/>
                                        <p:tgtEl>
                                          <p:spTgt spid="5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Hosting Third-Party Content as Unauthorized Content</a:t>
            </a:r>
            <a:endParaRPr lang="en-US" dirty="0"/>
          </a:p>
        </p:txBody>
      </p:sp>
      <p:sp>
        <p:nvSpPr>
          <p:cNvPr id="3" name="Content Placeholder 2"/>
          <p:cNvSpPr>
            <a:spLocks noGrp="1"/>
          </p:cNvSpPr>
          <p:nvPr>
            <p:ph idx="1"/>
          </p:nvPr>
        </p:nvSpPr>
        <p:spPr/>
        <p:txBody>
          <a:bodyPr/>
          <a:lstStyle/>
          <a:p>
            <a:r>
              <a:rPr lang="en-US" dirty="0" smtClean="0"/>
              <a:t>Combats cross site scripting attacks in a fundamental way</a:t>
            </a:r>
          </a:p>
          <a:p>
            <a:pPr lvl="1"/>
            <a:r>
              <a:rPr lang="en-US" dirty="0" smtClean="0"/>
              <a:t>Put user input into a sandbox</a:t>
            </a:r>
          </a:p>
          <a:p>
            <a:pPr lvl="1"/>
            <a:r>
              <a:rPr lang="en-US" dirty="0" smtClean="0"/>
              <a:t>Does not have to sacrifice functionality</a:t>
            </a:r>
          </a:p>
          <a:p>
            <a:r>
              <a:rPr lang="en-US" dirty="0" smtClean="0"/>
              <a:t>Helps with Web spam</a:t>
            </a:r>
          </a:p>
          <a:p>
            <a:pPr lvl="1"/>
            <a:r>
              <a:rPr lang="en-US" dirty="0" smtClean="0"/>
              <a:t>Discount the score of hyperlinks in third party content</a:t>
            </a:r>
          </a:p>
          <a:p>
            <a:pPr lvl="1"/>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905000" y="1600200"/>
            <a:ext cx="6172200" cy="4525963"/>
          </a:xfrm>
        </p:spPr>
        <p:txBody>
          <a:bodyPr/>
          <a:lstStyle/>
          <a:p>
            <a:pPr>
              <a:buFont typeface="Wingdings" pitchFamily="2" charset="2"/>
              <a:buChar char="ü"/>
            </a:pPr>
            <a:r>
              <a:rPr lang="en-US" dirty="0" smtClean="0"/>
              <a:t>The problem</a:t>
            </a:r>
          </a:p>
          <a:p>
            <a:pPr>
              <a:buFont typeface="Wingdings" pitchFamily="2" charset="2"/>
              <a:buChar char="ü"/>
            </a:pPr>
            <a:r>
              <a:rPr lang="en-US" dirty="0" smtClean="0"/>
              <a:t>The </a:t>
            </a:r>
            <a:r>
              <a:rPr lang="en-US" dirty="0" err="1" smtClean="0"/>
              <a:t>MashupOS</a:t>
            </a:r>
            <a:r>
              <a:rPr lang="en-US" dirty="0" smtClean="0"/>
              <a:t> project</a:t>
            </a:r>
          </a:p>
          <a:p>
            <a:pPr>
              <a:buFont typeface="Wingdings" pitchFamily="2" charset="2"/>
              <a:buChar char="ü"/>
            </a:pPr>
            <a:r>
              <a:rPr lang="en-US" dirty="0" smtClean="0"/>
              <a:t>Protection</a:t>
            </a:r>
          </a:p>
          <a:p>
            <a:r>
              <a:rPr lang="en-US" dirty="0" smtClean="0"/>
              <a:t>Communication</a:t>
            </a:r>
          </a:p>
          <a:p>
            <a:r>
              <a:rPr lang="en-US" dirty="0" smtClean="0"/>
              <a:t>Implementation &amp; demo</a:t>
            </a:r>
          </a:p>
          <a:p>
            <a:r>
              <a:rPr lang="en-US" dirty="0" smtClean="0"/>
              <a:t>Evaluation</a:t>
            </a:r>
          </a:p>
          <a:p>
            <a:r>
              <a:rPr lang="en-US" dirty="0" smtClean="0"/>
              <a:t>Related work</a:t>
            </a:r>
          </a:p>
          <a:p>
            <a:r>
              <a:rPr lang="en-US" dirty="0" smtClean="0"/>
              <a:t>Conclusions</a:t>
            </a:r>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4000" dirty="0" smtClean="0"/>
              <a:t>Communications</a:t>
            </a:r>
            <a:endParaRPr lang="en-US" sz="4000" dirty="0"/>
          </a:p>
        </p:txBody>
      </p:sp>
      <p:sp>
        <p:nvSpPr>
          <p:cNvPr id="25" name="Content Placeholder 24"/>
          <p:cNvSpPr>
            <a:spLocks noGrp="1"/>
          </p:cNvSpPr>
          <p:nvPr>
            <p:ph idx="1"/>
          </p:nvPr>
        </p:nvSpPr>
        <p:spPr>
          <a:xfrm>
            <a:off x="228600" y="1143000"/>
            <a:ext cx="8915400" cy="990600"/>
          </a:xfrm>
        </p:spPr>
        <p:txBody>
          <a:bodyPr/>
          <a:lstStyle/>
          <a:p>
            <a:r>
              <a:rPr lang="en-US" sz="2800" dirty="0" smtClean="0"/>
              <a:t>Message passing across the isolation boundaries enable custom, fine-grained access control</a:t>
            </a:r>
            <a:endParaRPr lang="en-US" sz="2800"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27</a:t>
            </a:fld>
            <a:endParaRPr lang="en-US" dirty="0"/>
          </a:p>
        </p:txBody>
      </p:sp>
      <p:sp>
        <p:nvSpPr>
          <p:cNvPr id="5" name="Rectangle 4"/>
          <p:cNvSpPr/>
          <p:nvPr/>
        </p:nvSpPr>
        <p:spPr>
          <a:xfrm>
            <a:off x="1066800" y="2362200"/>
            <a:ext cx="15240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dirty="0">
              <a:solidFill>
                <a:schemeClr val="tx1"/>
              </a:solidFill>
            </a:endParaRPr>
          </a:p>
        </p:txBody>
      </p:sp>
      <p:sp>
        <p:nvSpPr>
          <p:cNvPr id="7" name="Rectangle 6"/>
          <p:cNvSpPr/>
          <p:nvPr/>
        </p:nvSpPr>
        <p:spPr>
          <a:xfrm>
            <a:off x="3124200" y="2362200"/>
            <a:ext cx="15240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dirty="0">
              <a:solidFill>
                <a:schemeClr val="tx1"/>
              </a:solidFill>
            </a:endParaRPr>
          </a:p>
        </p:txBody>
      </p:sp>
      <p:sp>
        <p:nvSpPr>
          <p:cNvPr id="9" name="Cloud 8"/>
          <p:cNvSpPr/>
          <p:nvPr/>
        </p:nvSpPr>
        <p:spPr>
          <a:xfrm>
            <a:off x="1143000" y="3505200"/>
            <a:ext cx="3352800" cy="990600"/>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Folded Corner 10"/>
          <p:cNvSpPr/>
          <p:nvPr/>
        </p:nvSpPr>
        <p:spPr>
          <a:xfrm>
            <a:off x="990600" y="4648200"/>
            <a:ext cx="3657600" cy="1524000"/>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lded Corner 11"/>
          <p:cNvSpPr/>
          <p:nvPr/>
        </p:nvSpPr>
        <p:spPr>
          <a:xfrm>
            <a:off x="1371600" y="4953000"/>
            <a:ext cx="1066800" cy="914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Isolated</a:t>
            </a:r>
            <a:endParaRPr lang="en-US" dirty="0">
              <a:solidFill>
                <a:schemeClr val="tx1"/>
              </a:solidFill>
            </a:endParaRPr>
          </a:p>
        </p:txBody>
      </p:sp>
      <p:sp>
        <p:nvSpPr>
          <p:cNvPr id="13" name="Folded Corner 12"/>
          <p:cNvSpPr/>
          <p:nvPr/>
        </p:nvSpPr>
        <p:spPr>
          <a:xfrm>
            <a:off x="3352800" y="4953000"/>
            <a:ext cx="1066800" cy="914400"/>
          </a:xfrm>
          <a:prstGeom prst="foldedCorne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Isolated</a:t>
            </a:r>
            <a:endParaRPr lang="en-US" dirty="0"/>
          </a:p>
        </p:txBody>
      </p:sp>
      <p:sp>
        <p:nvSpPr>
          <p:cNvPr id="14" name="Can 13"/>
          <p:cNvSpPr/>
          <p:nvPr/>
        </p:nvSpPr>
        <p:spPr>
          <a:xfrm>
            <a:off x="1600200" y="2819400"/>
            <a:ext cx="5334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53485" y="2286000"/>
            <a:ext cx="851515" cy="369332"/>
          </a:xfrm>
          <a:prstGeom prst="rect">
            <a:avLst/>
          </a:prstGeom>
          <a:noFill/>
        </p:spPr>
        <p:txBody>
          <a:bodyPr wrap="none" rtlCol="0">
            <a:spAutoFit/>
          </a:bodyPr>
          <a:lstStyle/>
          <a:p>
            <a:r>
              <a:rPr lang="en-US" b="1" i="1" dirty="0" smtClean="0"/>
              <a:t>a.com</a:t>
            </a:r>
            <a:endParaRPr lang="en-US" b="1" i="1" dirty="0"/>
          </a:p>
        </p:txBody>
      </p:sp>
      <p:sp>
        <p:nvSpPr>
          <p:cNvPr id="16" name="TextBox 15"/>
          <p:cNvSpPr txBox="1"/>
          <p:nvPr/>
        </p:nvSpPr>
        <p:spPr>
          <a:xfrm>
            <a:off x="3124200" y="2286000"/>
            <a:ext cx="864339" cy="369332"/>
          </a:xfrm>
          <a:prstGeom prst="rect">
            <a:avLst/>
          </a:prstGeom>
          <a:noFill/>
        </p:spPr>
        <p:txBody>
          <a:bodyPr wrap="none" rtlCol="0">
            <a:spAutoFit/>
          </a:bodyPr>
          <a:lstStyle/>
          <a:p>
            <a:r>
              <a:rPr lang="en-US" b="1" i="1" dirty="0" smtClean="0"/>
              <a:t>b.com</a:t>
            </a:r>
            <a:endParaRPr lang="en-US" b="1" i="1" dirty="0"/>
          </a:p>
        </p:txBody>
      </p:sp>
      <p:sp>
        <p:nvSpPr>
          <p:cNvPr id="17" name="Can 16"/>
          <p:cNvSpPr/>
          <p:nvPr/>
        </p:nvSpPr>
        <p:spPr>
          <a:xfrm>
            <a:off x="3581400" y="2819400"/>
            <a:ext cx="533400" cy="304800"/>
          </a:xfrm>
          <a:prstGeom prst="ca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219200" y="2667000"/>
            <a:ext cx="1295400" cy="3429000"/>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200400" y="2667000"/>
            <a:ext cx="1295400" cy="3429000"/>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Right Arrow 19"/>
          <p:cNvSpPr/>
          <p:nvPr/>
        </p:nvSpPr>
        <p:spPr>
          <a:xfrm>
            <a:off x="1752600" y="4114800"/>
            <a:ext cx="2133600" cy="533400"/>
          </a:xfrm>
          <a:prstGeom prst="leftRightArrow">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CommRequest</a:t>
            </a:r>
            <a:endParaRPr lang="en-US" dirty="0">
              <a:solidFill>
                <a:schemeClr val="tx1"/>
              </a:solidFill>
            </a:endParaRPr>
          </a:p>
        </p:txBody>
      </p:sp>
      <p:sp>
        <p:nvSpPr>
          <p:cNvPr id="21" name="Folded Corner 20"/>
          <p:cNvSpPr/>
          <p:nvPr/>
        </p:nvSpPr>
        <p:spPr>
          <a:xfrm>
            <a:off x="6019800" y="4419600"/>
            <a:ext cx="1600200" cy="1219200"/>
          </a:xfrm>
          <a:prstGeom prst="foldedCorner">
            <a:avLst/>
          </a:prstGeom>
          <a:solidFill>
            <a:srgbClr val="E9ED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Unauthorized</a:t>
            </a:r>
            <a:endParaRPr lang="en-US" dirty="0">
              <a:solidFill>
                <a:schemeClr val="tx1"/>
              </a:solidFill>
            </a:endParaRPr>
          </a:p>
        </p:txBody>
      </p:sp>
      <p:sp>
        <p:nvSpPr>
          <p:cNvPr id="23" name="Line 42"/>
          <p:cNvSpPr>
            <a:spLocks noChangeShapeType="1"/>
          </p:cNvSpPr>
          <p:nvPr/>
        </p:nvSpPr>
        <p:spPr bwMode="auto">
          <a:xfrm flipV="1">
            <a:off x="1905000" y="4724400"/>
            <a:ext cx="304800" cy="228600"/>
          </a:xfrm>
          <a:prstGeom prst="line">
            <a:avLst/>
          </a:prstGeom>
          <a:noFill/>
          <a:ln w="76200">
            <a:solidFill>
              <a:schemeClr val="tx1"/>
            </a:solidFill>
            <a:round/>
            <a:headEnd/>
            <a:tailEnd type="triangle" w="med" len="med"/>
          </a:ln>
          <a:effectLst/>
        </p:spPr>
        <p:txBody>
          <a:bodyPr/>
          <a:lstStyle/>
          <a:p>
            <a:endParaRPr lang="en-US"/>
          </a:p>
        </p:txBody>
      </p:sp>
      <p:sp>
        <p:nvSpPr>
          <p:cNvPr id="31" name="Line 43"/>
          <p:cNvSpPr>
            <a:spLocks noChangeShapeType="1"/>
          </p:cNvSpPr>
          <p:nvPr/>
        </p:nvSpPr>
        <p:spPr bwMode="auto">
          <a:xfrm flipV="1">
            <a:off x="2362200" y="5334000"/>
            <a:ext cx="381000" cy="0"/>
          </a:xfrm>
          <a:prstGeom prst="line">
            <a:avLst/>
          </a:prstGeom>
          <a:noFill/>
          <a:ln w="76200">
            <a:solidFill>
              <a:schemeClr val="tx1"/>
            </a:solidFill>
            <a:round/>
            <a:headEnd/>
            <a:tailEnd type="triangle" w="med" len="med"/>
          </a:ln>
          <a:effectLst/>
        </p:spPr>
        <p:txBody>
          <a:bodyPr/>
          <a:lstStyle/>
          <a:p>
            <a:endParaRPr lang="en-US"/>
          </a:p>
        </p:txBody>
      </p:sp>
      <p:sp>
        <p:nvSpPr>
          <p:cNvPr id="22" name="Rectangle 21"/>
          <p:cNvSpPr/>
          <p:nvPr/>
        </p:nvSpPr>
        <p:spPr>
          <a:xfrm>
            <a:off x="5791200" y="2743200"/>
            <a:ext cx="2133600" cy="30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Up Arrow 23"/>
          <p:cNvSpPr/>
          <p:nvPr/>
        </p:nvSpPr>
        <p:spPr>
          <a:xfrm>
            <a:off x="6477000" y="2971800"/>
            <a:ext cx="685800" cy="1828800"/>
          </a:xfrm>
          <a:prstGeom prst="upArrow">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err="1" smtClean="0">
                <a:solidFill>
                  <a:schemeClr val="tx1"/>
                </a:solidFill>
              </a:rPr>
              <a:t>CommRequest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1" nodeType="click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1"/>
                                        </p:tgtEl>
                                        <p:attrNameLst>
                                          <p:attrName>style.visibility</p:attrName>
                                        </p:attrNameLst>
                                      </p:cBhvr>
                                      <p:to>
                                        <p:strVal val="visible"/>
                                      </p:to>
                                    </p:set>
                                  </p:childTnLst>
                                </p:cTn>
                              </p:par>
                            </p:childTnLst>
                          </p:cTn>
                        </p:par>
                        <p:par>
                          <p:cTn id="16" fill="hold">
                            <p:stCondLst>
                              <p:cond delay="0"/>
                            </p:stCondLst>
                            <p:childTnLst>
                              <p:par>
                                <p:cTn id="17" presetID="42" presetClass="path" presetSubtype="0" fill="hold" grpId="1" nodeType="afterEffect">
                                  <p:stCondLst>
                                    <p:cond delay="0"/>
                                  </p:stCondLst>
                                  <p:childTnLst>
                                    <p:animMotion origin="layout" path="M 3.33333E-6 0 L 0.09583 0 " pathEditMode="relative" rAng="0" ptsTypes="AA">
                                      <p:cBhvr>
                                        <p:cTn id="18" dur="500" fill="hold"/>
                                        <p:tgtEl>
                                          <p:spTgt spid="31"/>
                                        </p:tgtEl>
                                        <p:attrNameLst>
                                          <p:attrName>ppt_x</p:attrName>
                                          <p:attrName>ppt_y</p:attrName>
                                        </p:attrNameLst>
                                      </p:cBhvr>
                                      <p:rCtr x="48" y="0"/>
                                    </p:animMotion>
                                  </p:childTnLst>
                                </p:cTn>
                              </p:par>
                            </p:childTnLst>
                          </p:cTn>
                        </p:par>
                        <p:par>
                          <p:cTn id="19" fill="hold">
                            <p:stCondLst>
                              <p:cond delay="500"/>
                            </p:stCondLst>
                            <p:childTnLst>
                              <p:par>
                                <p:cTn id="20" presetID="1" presetClass="exit" presetSubtype="0" fill="hold" grpId="2" nodeType="afterEffect">
                                  <p:stCondLst>
                                    <p:cond delay="0"/>
                                  </p:stCondLst>
                                  <p:childTnLst>
                                    <p:set>
                                      <p:cBhvr>
                                        <p:cTn id="21" dur="1" fill="hold">
                                          <p:stCondLst>
                                            <p:cond delay="0"/>
                                          </p:stCondLst>
                                        </p:cTn>
                                        <p:tgtEl>
                                          <p:spTgt spid="31"/>
                                        </p:tgtEl>
                                        <p:attrNameLst>
                                          <p:attrName>style.visibility</p:attrName>
                                        </p:attrNameLst>
                                      </p:cBhvr>
                                      <p:to>
                                        <p:strVal val="hidden"/>
                                      </p:to>
                                    </p:set>
                                  </p:childTnLst>
                                </p:cTn>
                              </p:par>
                            </p:childTnLst>
                          </p:cTn>
                        </p:par>
                        <p:par>
                          <p:cTn id="22" fill="hold">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par>
                          <p:cTn id="25" fill="hold">
                            <p:stCondLst>
                              <p:cond delay="500"/>
                            </p:stCondLst>
                            <p:childTnLst>
                              <p:par>
                                <p:cTn id="26" presetID="42" presetClass="path" presetSubtype="0" fill="hold" grpId="1" nodeType="afterEffect">
                                  <p:stCondLst>
                                    <p:cond delay="0"/>
                                  </p:stCondLst>
                                  <p:childTnLst>
                                    <p:animMotion origin="layout" path="M 0 2.22222E-6 L 0.19167 -0.26111 " pathEditMode="relative" rAng="0" ptsTypes="AA">
                                      <p:cBhvr>
                                        <p:cTn id="27" dur="500" fill="hold"/>
                                        <p:tgtEl>
                                          <p:spTgt spid="23"/>
                                        </p:tgtEl>
                                        <p:attrNameLst>
                                          <p:attrName>ppt_x</p:attrName>
                                          <p:attrName>ppt_y</p:attrName>
                                        </p:attrNameLst>
                                      </p:cBhvr>
                                      <p:rCtr x="96" y="-131"/>
                                    </p:animMotion>
                                  </p:childTnLst>
                                </p:cTn>
                              </p:par>
                            </p:childTnLst>
                          </p:cTn>
                        </p:par>
                        <p:par>
                          <p:cTn id="28" fill="hold">
                            <p:stCondLst>
                              <p:cond delay="1000"/>
                            </p:stCondLst>
                            <p:childTnLst>
                              <p:par>
                                <p:cTn id="29" presetID="1" presetClass="exit" presetSubtype="0" fill="hold" grpId="2" nodeType="afterEffect">
                                  <p:stCondLst>
                                    <p:cond delay="0"/>
                                  </p:stCondLst>
                                  <p:childTnLst>
                                    <p:set>
                                      <p:cBhvr>
                                        <p:cTn id="30"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3" grpId="0" animBg="1"/>
      <p:bldP spid="23" grpId="1" animBg="1"/>
      <p:bldP spid="23" grpId="2" animBg="1"/>
      <p:bldP spid="31" grpId="0" animBg="1"/>
      <p:bldP spid="31" grpId="1" animBg="1"/>
      <p:bldP spid="31" grpId="2" animBg="1"/>
      <p:bldP spid="24"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dirty="0" err="1" smtClean="0"/>
              <a:t>CommRequest</a:t>
            </a:r>
            <a:endParaRPr lang="en-US" sz="3600" dirty="0" smtClean="0"/>
          </a:p>
        </p:txBody>
      </p:sp>
      <p:sp>
        <p:nvSpPr>
          <p:cNvPr id="16387" name="Rectangle 3"/>
          <p:cNvSpPr>
            <a:spLocks noGrp="1" noChangeArrowheads="1"/>
          </p:cNvSpPr>
          <p:nvPr>
            <p:ph type="body" idx="1"/>
          </p:nvPr>
        </p:nvSpPr>
        <p:spPr>
          <a:xfrm>
            <a:off x="457200" y="1371600"/>
            <a:ext cx="8229600" cy="5257800"/>
          </a:xfrm>
        </p:spPr>
        <p:txBody>
          <a:bodyPr/>
          <a:lstStyle/>
          <a:p>
            <a:pPr marL="457200" indent="-457200">
              <a:lnSpc>
                <a:spcPct val="80000"/>
              </a:lnSpc>
            </a:pPr>
            <a:r>
              <a:rPr lang="en-US" dirty="0" smtClean="0"/>
              <a:t>Server:</a:t>
            </a:r>
          </a:p>
          <a:p>
            <a:pPr marL="1676400" lvl="3" indent="-304800">
              <a:lnSpc>
                <a:spcPct val="80000"/>
              </a:lnSpc>
              <a:buFontTx/>
              <a:buNone/>
            </a:pPr>
            <a:r>
              <a:rPr lang="en-US" sz="2800" i="1" dirty="0" smtClean="0"/>
              <a:t>server  = new </a:t>
            </a:r>
            <a:r>
              <a:rPr lang="en-US" sz="2800" b="1" i="1" dirty="0" err="1" smtClean="0"/>
              <a:t>CommServer</a:t>
            </a:r>
            <a:r>
              <a:rPr lang="en-US" sz="2800" i="1" dirty="0" smtClean="0"/>
              <a:t>();</a:t>
            </a:r>
          </a:p>
          <a:p>
            <a:pPr marL="1676400" lvl="3" indent="-304800">
              <a:lnSpc>
                <a:spcPct val="80000"/>
              </a:lnSpc>
              <a:buFontTx/>
              <a:buNone/>
            </a:pPr>
            <a:r>
              <a:rPr lang="en-US" sz="2800" i="1" dirty="0" err="1" smtClean="0"/>
              <a:t>server.</a:t>
            </a:r>
            <a:r>
              <a:rPr lang="en-US" sz="2800" b="1" i="1" dirty="0" err="1" smtClean="0"/>
              <a:t>listenTo</a:t>
            </a:r>
            <a:r>
              <a:rPr lang="en-US" sz="2800" i="1" dirty="0" smtClean="0"/>
              <a:t>(“</a:t>
            </a:r>
            <a:r>
              <a:rPr lang="en-US" sz="2800" i="1" dirty="0" err="1" smtClean="0"/>
              <a:t>aPort</a:t>
            </a:r>
            <a:r>
              <a:rPr lang="en-US" sz="2800" i="1" dirty="0" smtClean="0"/>
              <a:t>”, </a:t>
            </a:r>
            <a:r>
              <a:rPr lang="en-US" sz="2800" i="1" dirty="0" err="1" smtClean="0"/>
              <a:t>requestHandlerFunction</a:t>
            </a:r>
            <a:r>
              <a:rPr lang="en-US" sz="2800" i="1" dirty="0" smtClean="0"/>
              <a:t>);</a:t>
            </a:r>
            <a:endParaRPr lang="en-US" sz="2800" dirty="0" smtClean="0"/>
          </a:p>
          <a:p>
            <a:pPr marL="457200" indent="-457200">
              <a:lnSpc>
                <a:spcPct val="80000"/>
              </a:lnSpc>
            </a:pPr>
            <a:r>
              <a:rPr lang="en-US" dirty="0" smtClean="0"/>
              <a:t>Client:</a:t>
            </a:r>
            <a:endParaRPr lang="en-US" i="1" dirty="0" smtClean="0"/>
          </a:p>
          <a:p>
            <a:pPr marL="1676400" lvl="3" indent="-304800">
              <a:lnSpc>
                <a:spcPct val="80000"/>
              </a:lnSpc>
              <a:buFontTx/>
              <a:buNone/>
            </a:pPr>
            <a:r>
              <a:rPr lang="en-US" sz="2800" i="1" dirty="0" err="1" smtClean="0"/>
              <a:t>req</a:t>
            </a:r>
            <a:r>
              <a:rPr lang="en-US" sz="2800" i="1" dirty="0" smtClean="0"/>
              <a:t> = new </a:t>
            </a:r>
            <a:r>
              <a:rPr lang="en-US" sz="2800" b="1" i="1" dirty="0" err="1" smtClean="0"/>
              <a:t>CommRequest</a:t>
            </a:r>
            <a:r>
              <a:rPr lang="en-US" sz="2800" i="1" dirty="0" smtClean="0"/>
              <a:t>();</a:t>
            </a:r>
          </a:p>
          <a:p>
            <a:pPr marL="1676400" lvl="3" indent="-304800">
              <a:lnSpc>
                <a:spcPct val="80000"/>
              </a:lnSpc>
              <a:buFontTx/>
              <a:buNone/>
            </a:pPr>
            <a:r>
              <a:rPr lang="en-US" sz="2800" i="1" dirty="0" err="1" smtClean="0"/>
              <a:t>req.</a:t>
            </a:r>
            <a:r>
              <a:rPr lang="en-US" sz="2800" b="1" i="1" dirty="0" err="1" smtClean="0"/>
              <a:t>open</a:t>
            </a:r>
            <a:r>
              <a:rPr lang="en-US" sz="2800" i="1" dirty="0" smtClean="0"/>
              <a:t> (“INVOKE”, “</a:t>
            </a:r>
            <a:r>
              <a:rPr lang="en-US" sz="2800" i="1" dirty="0" err="1" smtClean="0"/>
              <a:t>local:http</a:t>
            </a:r>
            <a:r>
              <a:rPr lang="en-US" sz="2800" i="1" dirty="0" smtClean="0"/>
              <a:t>://</a:t>
            </a:r>
            <a:r>
              <a:rPr lang="en-US" sz="2800" i="1" dirty="0" err="1" smtClean="0"/>
              <a:t>bob.com</a:t>
            </a:r>
            <a:r>
              <a:rPr lang="en-US" sz="2800" i="1" dirty="0" smtClean="0"/>
              <a:t>//</a:t>
            </a:r>
            <a:r>
              <a:rPr lang="en-US" sz="2800" i="1" dirty="0" err="1" smtClean="0"/>
              <a:t>aPort</a:t>
            </a:r>
            <a:r>
              <a:rPr lang="en-US" sz="2800" i="1" dirty="0" smtClean="0"/>
              <a:t>”, </a:t>
            </a:r>
            <a:r>
              <a:rPr lang="en-US" sz="2800" i="1" dirty="0" err="1" smtClean="0"/>
              <a:t>isSynchronous</a:t>
            </a:r>
            <a:r>
              <a:rPr lang="en-US" sz="2800" i="1" dirty="0" smtClean="0"/>
              <a:t>);</a:t>
            </a:r>
          </a:p>
          <a:p>
            <a:pPr marL="1676400" lvl="3" indent="-304800">
              <a:lnSpc>
                <a:spcPct val="80000"/>
              </a:lnSpc>
              <a:buFontTx/>
              <a:buNone/>
            </a:pPr>
            <a:r>
              <a:rPr lang="en-US" sz="2800" i="1" dirty="0" err="1" smtClean="0"/>
              <a:t>req.</a:t>
            </a:r>
            <a:r>
              <a:rPr lang="en-US" sz="2800" b="1" i="1" dirty="0" err="1" smtClean="0"/>
              <a:t>send</a:t>
            </a:r>
            <a:r>
              <a:rPr lang="en-US" sz="2800" i="1" dirty="0" smtClean="0"/>
              <a:t> (</a:t>
            </a:r>
            <a:r>
              <a:rPr lang="en-US" sz="2800" i="1" dirty="0" err="1" smtClean="0"/>
              <a:t>requestData</a:t>
            </a:r>
            <a:r>
              <a:rPr lang="en-US" sz="2800" i="1" dirty="0" smtClean="0"/>
              <a:t>);</a:t>
            </a:r>
          </a:p>
          <a:p>
            <a:pPr marL="1676400" lvl="3" indent="-304800">
              <a:lnSpc>
                <a:spcPct val="80000"/>
              </a:lnSpc>
              <a:buFontTx/>
              <a:buNone/>
            </a:pPr>
            <a:r>
              <a:rPr lang="en-US" sz="2800" i="1" dirty="0" err="1" smtClean="0"/>
              <a:t>req.</a:t>
            </a:r>
            <a:r>
              <a:rPr lang="en-US" sz="2800" b="1" i="1" dirty="0" err="1" smtClean="0"/>
              <a:t>onreadystatechange</a:t>
            </a:r>
            <a:r>
              <a:rPr lang="en-US" sz="2800" i="1" dirty="0" smtClean="0"/>
              <a:t> = function () { …}</a:t>
            </a:r>
          </a:p>
        </p:txBody>
      </p:sp>
      <p:sp>
        <p:nvSpPr>
          <p:cNvPr id="5" name="Slide Number Placeholder 4"/>
          <p:cNvSpPr>
            <a:spLocks noGrp="1"/>
          </p:cNvSpPr>
          <p:nvPr>
            <p:ph type="sldNum" sz="quarter" idx="12"/>
          </p:nvPr>
        </p:nvSpPr>
        <p:spPr/>
        <p:txBody>
          <a:bodyPr/>
          <a:lstStyle/>
          <a:p>
            <a:fld id="{188A2465-3117-4948-A937-74FA39D7F360}"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CommRequest</a:t>
            </a:r>
            <a:r>
              <a:rPr lang="en-US" dirty="0" smtClean="0"/>
              <a:t> vs. </a:t>
            </a:r>
            <a:r>
              <a:rPr lang="en-US" dirty="0" err="1" smtClean="0"/>
              <a:t>XMLHttpRequest</a:t>
            </a:r>
            <a:endParaRPr lang="en-US" dirty="0"/>
          </a:p>
        </p:txBody>
      </p:sp>
      <p:sp>
        <p:nvSpPr>
          <p:cNvPr id="3" name="Content Placeholder 2"/>
          <p:cNvSpPr>
            <a:spLocks noGrp="1"/>
          </p:cNvSpPr>
          <p:nvPr>
            <p:ph idx="1"/>
          </p:nvPr>
        </p:nvSpPr>
        <p:spPr/>
        <p:txBody>
          <a:bodyPr/>
          <a:lstStyle/>
          <a:p>
            <a:r>
              <a:rPr lang="en-US" dirty="0" smtClean="0"/>
              <a:t>Cross domain</a:t>
            </a:r>
          </a:p>
          <a:p>
            <a:r>
              <a:rPr lang="en-US" dirty="0" smtClean="0"/>
              <a:t>Source labeled</a:t>
            </a:r>
          </a:p>
          <a:p>
            <a:r>
              <a:rPr lang="en-US" dirty="0" smtClean="0"/>
              <a:t>No cookies sent</a:t>
            </a:r>
          </a:p>
          <a:p>
            <a:r>
              <a:rPr lang="en-US" dirty="0" smtClean="0"/>
              <a:t>“Server” can be on client</a:t>
            </a:r>
          </a:p>
          <a:p>
            <a:r>
              <a:rPr lang="en-US" dirty="0" smtClean="0"/>
              <a:t>Reply from remote server tagged with special MIME type</a:t>
            </a:r>
          </a:p>
          <a:p>
            <a:r>
              <a:rPr lang="en-US" dirty="0" smtClean="0"/>
              <a:t>Syntax similar to socket API and XHR</a:t>
            </a:r>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188A2465-3117-4948-A937-74FA39D7F360}" type="slidenum">
              <a:rPr lang="en-US" smtClean="0"/>
              <a:pPr/>
              <a:t>3</a:t>
            </a:fld>
            <a:endParaRPr lang="en-US"/>
          </a:p>
        </p:txBody>
      </p:sp>
      <p:pic>
        <p:nvPicPr>
          <p:cNvPr id="8" name="Picture 7" descr="bob.jpg"/>
          <p:cNvPicPr>
            <a:picLocks noChangeAspect="1"/>
          </p:cNvPicPr>
          <p:nvPr/>
        </p:nvPicPr>
        <p:blipFill>
          <a:blip r:embed="rId3"/>
          <a:stretch>
            <a:fillRect/>
          </a:stretch>
        </p:blipFill>
        <p:spPr>
          <a:xfrm>
            <a:off x="2386013" y="201062"/>
            <a:ext cx="4319587" cy="6199738"/>
          </a:xfrm>
          <a:prstGeom prst="rect">
            <a:avLst/>
          </a:prstGeom>
        </p:spPr>
      </p:pic>
      <p:sp>
        <p:nvSpPr>
          <p:cNvPr id="9" name="Rounded Rectangular Callout 8"/>
          <p:cNvSpPr/>
          <p:nvPr/>
        </p:nvSpPr>
        <p:spPr>
          <a:xfrm>
            <a:off x="762000" y="4191000"/>
            <a:ext cx="7467600" cy="990600"/>
          </a:xfrm>
          <a:prstGeom prst="wedgeRoundRectCallout">
            <a:avLst>
              <a:gd name="adj1" fmla="val -9498"/>
              <a:gd name="adj2" fmla="val 145407"/>
              <a:gd name="adj3" fmla="val 16667"/>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 but most of all, </a:t>
            </a:r>
            <a:r>
              <a:rPr lang="en-US" sz="3200" b="1" dirty="0" err="1" smtClean="0">
                <a:solidFill>
                  <a:schemeClr val="tx1"/>
                </a:solidFill>
              </a:rPr>
              <a:t>Samy</a:t>
            </a:r>
            <a:r>
              <a:rPr lang="en-US" sz="3200" b="1" dirty="0" smtClean="0">
                <a:solidFill>
                  <a:schemeClr val="tx1"/>
                </a:solidFill>
              </a:rPr>
              <a:t> is my hero</a:t>
            </a:r>
            <a:endParaRPr lang="en-US"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2"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905000" y="1600200"/>
            <a:ext cx="6172200" cy="4525963"/>
          </a:xfrm>
        </p:spPr>
        <p:txBody>
          <a:bodyPr/>
          <a:lstStyle/>
          <a:p>
            <a:pPr>
              <a:buFont typeface="Wingdings" pitchFamily="2" charset="2"/>
              <a:buChar char="ü"/>
            </a:pPr>
            <a:r>
              <a:rPr lang="en-US" dirty="0" smtClean="0"/>
              <a:t>The problem</a:t>
            </a:r>
          </a:p>
          <a:p>
            <a:pPr>
              <a:buFont typeface="Wingdings" pitchFamily="2" charset="2"/>
              <a:buChar char="ü"/>
            </a:pPr>
            <a:r>
              <a:rPr lang="en-US" dirty="0" smtClean="0"/>
              <a:t>The </a:t>
            </a:r>
            <a:r>
              <a:rPr lang="en-US" dirty="0" err="1" smtClean="0"/>
              <a:t>MashupOS</a:t>
            </a:r>
            <a:r>
              <a:rPr lang="en-US" dirty="0" smtClean="0"/>
              <a:t> project</a:t>
            </a:r>
          </a:p>
          <a:p>
            <a:pPr>
              <a:buFont typeface="Wingdings" pitchFamily="2" charset="2"/>
              <a:buChar char="ü"/>
            </a:pPr>
            <a:r>
              <a:rPr lang="en-US" dirty="0" smtClean="0"/>
              <a:t>Protection</a:t>
            </a:r>
          </a:p>
          <a:p>
            <a:pPr>
              <a:buFont typeface="Wingdings" pitchFamily="2" charset="2"/>
              <a:buChar char="ü"/>
            </a:pPr>
            <a:r>
              <a:rPr lang="en-US" dirty="0" smtClean="0"/>
              <a:t>Communication</a:t>
            </a:r>
          </a:p>
          <a:p>
            <a:r>
              <a:rPr lang="en-US" dirty="0" smtClean="0"/>
              <a:t>Implementation &amp; demo</a:t>
            </a:r>
          </a:p>
          <a:p>
            <a:r>
              <a:rPr lang="en-US" dirty="0" smtClean="0"/>
              <a:t>Evaluation</a:t>
            </a:r>
          </a:p>
          <a:p>
            <a:r>
              <a:rPr lang="en-US" dirty="0" smtClean="0"/>
              <a:t>Related work</a:t>
            </a:r>
          </a:p>
          <a:p>
            <a:r>
              <a:rPr lang="en-US" dirty="0" smtClean="0"/>
              <a:t>Conclusions</a:t>
            </a:r>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52400"/>
            <a:ext cx="8229600" cy="1143000"/>
          </a:xfrm>
        </p:spPr>
        <p:txBody>
          <a:bodyPr/>
          <a:lstStyle/>
          <a:p>
            <a:r>
              <a:rPr lang="en-US" sz="4000" dirty="0" smtClean="0"/>
              <a:t>Implementation</a:t>
            </a:r>
            <a:endParaRPr lang="en-US" sz="3600" i="1" dirty="0" smtClean="0"/>
          </a:p>
        </p:txBody>
      </p:sp>
      <p:sp>
        <p:nvSpPr>
          <p:cNvPr id="28" name="Content Placeholder 27"/>
          <p:cNvSpPr>
            <a:spLocks noGrp="1"/>
          </p:cNvSpPr>
          <p:nvPr>
            <p:ph idx="1"/>
          </p:nvPr>
        </p:nvSpPr>
        <p:spPr>
          <a:xfrm>
            <a:off x="381000" y="5638800"/>
            <a:ext cx="8153400" cy="487363"/>
          </a:xfrm>
        </p:spPr>
        <p:txBody>
          <a:bodyPr/>
          <a:lstStyle/>
          <a:p>
            <a:r>
              <a:rPr lang="en-US" sz="2400" dirty="0" smtClean="0"/>
              <a:t>Use frames as our building blocks, but we apply our access control</a:t>
            </a:r>
            <a:endParaRPr lang="en-US" dirty="0"/>
          </a:p>
        </p:txBody>
      </p:sp>
      <p:sp>
        <p:nvSpPr>
          <p:cNvPr id="26" name="Slide Number Placeholder 25"/>
          <p:cNvSpPr>
            <a:spLocks noGrp="1"/>
          </p:cNvSpPr>
          <p:nvPr>
            <p:ph type="sldNum" sz="quarter" idx="12"/>
          </p:nvPr>
        </p:nvSpPr>
        <p:spPr/>
        <p:txBody>
          <a:bodyPr/>
          <a:lstStyle/>
          <a:p>
            <a:fld id="{1F461953-F03D-4959-AB53-1C481547AD6B}" type="slidenum">
              <a:rPr lang="en-US" smtClean="0"/>
              <a:pPr/>
              <a:t>31</a:t>
            </a:fld>
            <a:endParaRPr lang="en-US" dirty="0"/>
          </a:p>
        </p:txBody>
      </p:sp>
      <p:sp>
        <p:nvSpPr>
          <p:cNvPr id="31748" name="Rectangle 13"/>
          <p:cNvSpPr>
            <a:spLocks noChangeArrowheads="1"/>
          </p:cNvSpPr>
          <p:nvPr/>
        </p:nvSpPr>
        <p:spPr bwMode="auto">
          <a:xfrm>
            <a:off x="6608197" y="2800643"/>
            <a:ext cx="1240403" cy="799514"/>
          </a:xfrm>
          <a:prstGeom prst="rect">
            <a:avLst/>
          </a:prstGeom>
          <a:solidFill>
            <a:schemeClr val="accent1"/>
          </a:solidFill>
          <a:ln w="9525">
            <a:solidFill>
              <a:schemeClr val="tx1"/>
            </a:solidFill>
            <a:miter lim="800000"/>
            <a:headEnd/>
            <a:tailEnd/>
          </a:ln>
        </p:spPr>
        <p:txBody>
          <a:bodyPr wrap="none" anchor="ctr"/>
          <a:lstStyle/>
          <a:p>
            <a:pPr algn="ctr"/>
            <a:r>
              <a:rPr lang="en-US" sz="2000" b="1" dirty="0"/>
              <a:t>Script</a:t>
            </a:r>
          </a:p>
          <a:p>
            <a:pPr algn="ctr"/>
            <a:r>
              <a:rPr lang="en-US" sz="2000" b="1" dirty="0"/>
              <a:t>Engine</a:t>
            </a:r>
          </a:p>
        </p:txBody>
      </p:sp>
      <p:sp>
        <p:nvSpPr>
          <p:cNvPr id="31749" name="Line 14"/>
          <p:cNvSpPr>
            <a:spLocks noChangeShapeType="1"/>
          </p:cNvSpPr>
          <p:nvPr/>
        </p:nvSpPr>
        <p:spPr bwMode="auto">
          <a:xfrm>
            <a:off x="3197087" y="2946009"/>
            <a:ext cx="3411110" cy="0"/>
          </a:xfrm>
          <a:prstGeom prst="line">
            <a:avLst/>
          </a:prstGeom>
          <a:noFill/>
          <a:ln w="9525">
            <a:solidFill>
              <a:schemeClr val="tx1"/>
            </a:solidFill>
            <a:round/>
            <a:headEnd type="none" w="lg" len="lg"/>
            <a:tailEnd type="stealth" w="lg" len="lg"/>
          </a:ln>
        </p:spPr>
        <p:txBody>
          <a:bodyPr/>
          <a:lstStyle/>
          <a:p>
            <a:endParaRPr lang="en-US"/>
          </a:p>
        </p:txBody>
      </p:sp>
      <p:sp>
        <p:nvSpPr>
          <p:cNvPr id="31750" name="Line 15"/>
          <p:cNvSpPr>
            <a:spLocks noChangeShapeType="1"/>
          </p:cNvSpPr>
          <p:nvPr/>
        </p:nvSpPr>
        <p:spPr bwMode="auto">
          <a:xfrm>
            <a:off x="3197087" y="3382108"/>
            <a:ext cx="3411110" cy="0"/>
          </a:xfrm>
          <a:prstGeom prst="line">
            <a:avLst/>
          </a:prstGeom>
          <a:noFill/>
          <a:ln w="9525">
            <a:solidFill>
              <a:schemeClr val="tx1"/>
            </a:solidFill>
            <a:round/>
            <a:headEnd type="stealth" w="lg" len="lg"/>
            <a:tailEnd type="none" w="lg" len="lg"/>
          </a:ln>
        </p:spPr>
        <p:txBody>
          <a:bodyPr/>
          <a:lstStyle/>
          <a:p>
            <a:endParaRPr lang="en-US"/>
          </a:p>
        </p:txBody>
      </p:sp>
      <p:sp>
        <p:nvSpPr>
          <p:cNvPr id="31751" name="AutoShape 16"/>
          <p:cNvSpPr>
            <a:spLocks noChangeArrowheads="1"/>
          </p:cNvSpPr>
          <p:nvPr/>
        </p:nvSpPr>
        <p:spPr bwMode="auto">
          <a:xfrm>
            <a:off x="4127390" y="838200"/>
            <a:ext cx="1860605" cy="1090246"/>
          </a:xfrm>
          <a:prstGeom prst="roundRect">
            <a:avLst>
              <a:gd name="adj" fmla="val 16667"/>
            </a:avLst>
          </a:prstGeom>
          <a:solidFill>
            <a:srgbClr val="FFCCFF"/>
          </a:solidFill>
          <a:ln w="9525">
            <a:solidFill>
              <a:schemeClr val="tx1"/>
            </a:solidFill>
            <a:round/>
            <a:headEnd/>
            <a:tailEnd/>
          </a:ln>
        </p:spPr>
        <p:txBody>
          <a:bodyPr wrap="none" anchor="ctr"/>
          <a:lstStyle/>
          <a:p>
            <a:pPr algn="ctr"/>
            <a:r>
              <a:rPr lang="en-US" sz="2000" b="1"/>
              <a:t>MashupOS</a:t>
            </a:r>
          </a:p>
          <a:p>
            <a:pPr algn="ctr"/>
            <a:r>
              <a:rPr lang="en-US" sz="2000" b="1"/>
              <a:t>Script Engine</a:t>
            </a:r>
          </a:p>
          <a:p>
            <a:pPr algn="ctr"/>
            <a:r>
              <a:rPr lang="en-US" sz="2000" b="1"/>
              <a:t>Proxy</a:t>
            </a:r>
          </a:p>
        </p:txBody>
      </p:sp>
      <p:sp>
        <p:nvSpPr>
          <p:cNvPr id="31752" name="AutoShape 17"/>
          <p:cNvSpPr>
            <a:spLocks noChangeArrowheads="1"/>
          </p:cNvSpPr>
          <p:nvPr/>
        </p:nvSpPr>
        <p:spPr bwMode="auto">
          <a:xfrm>
            <a:off x="4127390" y="4472354"/>
            <a:ext cx="1860605" cy="1090246"/>
          </a:xfrm>
          <a:prstGeom prst="roundRect">
            <a:avLst>
              <a:gd name="adj" fmla="val 16667"/>
            </a:avLst>
          </a:prstGeom>
          <a:solidFill>
            <a:srgbClr val="FFCCFF"/>
          </a:solidFill>
          <a:ln w="9525">
            <a:solidFill>
              <a:schemeClr val="tx1"/>
            </a:solidFill>
            <a:round/>
            <a:headEnd/>
            <a:tailEnd/>
          </a:ln>
        </p:spPr>
        <p:txBody>
          <a:bodyPr wrap="none" anchor="ctr"/>
          <a:lstStyle/>
          <a:p>
            <a:pPr algn="ctr"/>
            <a:r>
              <a:rPr lang="en-US" sz="2000" b="1" dirty="0" err="1"/>
              <a:t>MashupOS</a:t>
            </a:r>
            <a:endParaRPr lang="en-US" sz="2000" b="1" dirty="0"/>
          </a:p>
          <a:p>
            <a:pPr algn="ctr"/>
            <a:r>
              <a:rPr lang="en-US" sz="2000" b="1" dirty="0"/>
              <a:t>MIME</a:t>
            </a:r>
          </a:p>
          <a:p>
            <a:pPr algn="ctr"/>
            <a:r>
              <a:rPr lang="en-US" sz="2000" b="1" dirty="0"/>
              <a:t>Filter</a:t>
            </a:r>
          </a:p>
        </p:txBody>
      </p:sp>
      <p:sp>
        <p:nvSpPr>
          <p:cNvPr id="31753" name="AutoShape 18"/>
          <p:cNvSpPr>
            <a:spLocks noChangeArrowheads="1"/>
          </p:cNvSpPr>
          <p:nvPr/>
        </p:nvSpPr>
        <p:spPr bwMode="auto">
          <a:xfrm>
            <a:off x="3894814" y="1928446"/>
            <a:ext cx="2248231" cy="1744394"/>
          </a:xfrm>
          <a:prstGeom prst="upArrowCallout">
            <a:avLst>
              <a:gd name="adj1" fmla="val 19445"/>
              <a:gd name="adj2" fmla="val 19272"/>
              <a:gd name="adj3" fmla="val 16667"/>
              <a:gd name="adj4" fmla="val 56250"/>
            </a:avLst>
          </a:prstGeom>
          <a:solidFill>
            <a:srgbClr val="FFCCFF">
              <a:alpha val="54117"/>
            </a:srgbClr>
          </a:solidFill>
          <a:ln w="9525">
            <a:solidFill>
              <a:schemeClr val="tx1"/>
            </a:solidFill>
            <a:prstDash val="sysDot"/>
            <a:miter lim="800000"/>
            <a:headEnd/>
            <a:tailEnd/>
          </a:ln>
        </p:spPr>
        <p:txBody>
          <a:bodyPr wrap="none" anchor="ctr"/>
          <a:lstStyle/>
          <a:p>
            <a:endParaRPr lang="en-US"/>
          </a:p>
        </p:txBody>
      </p:sp>
      <p:sp>
        <p:nvSpPr>
          <p:cNvPr id="31754" name="Text Box 19"/>
          <p:cNvSpPr txBox="1">
            <a:spLocks noChangeArrowheads="1"/>
          </p:cNvSpPr>
          <p:nvPr/>
        </p:nvSpPr>
        <p:spPr bwMode="auto">
          <a:xfrm>
            <a:off x="4006257" y="2647706"/>
            <a:ext cx="1980123" cy="554208"/>
          </a:xfrm>
          <a:prstGeom prst="rect">
            <a:avLst/>
          </a:prstGeom>
          <a:noFill/>
          <a:ln w="9525">
            <a:noFill/>
            <a:miter lim="800000"/>
            <a:headEnd/>
            <a:tailEnd/>
          </a:ln>
        </p:spPr>
        <p:txBody>
          <a:bodyPr wrap="none">
            <a:spAutoFit/>
          </a:bodyPr>
          <a:lstStyle/>
          <a:p>
            <a:pPr algn="ctr"/>
            <a:r>
              <a:rPr lang="en-US" sz="1600" i="1" dirty="0"/>
              <a:t>Script execution</a:t>
            </a:r>
          </a:p>
          <a:p>
            <a:pPr algn="ctr"/>
            <a:r>
              <a:rPr lang="en-US" sz="1600" i="1" dirty="0"/>
              <a:t>DOM object access</a:t>
            </a:r>
          </a:p>
        </p:txBody>
      </p:sp>
      <p:sp>
        <p:nvSpPr>
          <p:cNvPr id="31755" name="Text Box 20"/>
          <p:cNvSpPr txBox="1">
            <a:spLocks noChangeArrowheads="1"/>
          </p:cNvSpPr>
          <p:nvPr/>
        </p:nvSpPr>
        <p:spPr bwMode="auto">
          <a:xfrm>
            <a:off x="4019178" y="3351823"/>
            <a:ext cx="1968817" cy="321017"/>
          </a:xfrm>
          <a:prstGeom prst="rect">
            <a:avLst/>
          </a:prstGeom>
          <a:noFill/>
          <a:ln w="9525">
            <a:noFill/>
            <a:miter lim="800000"/>
            <a:headEnd/>
            <a:tailEnd/>
          </a:ln>
        </p:spPr>
        <p:txBody>
          <a:bodyPr>
            <a:spAutoFit/>
          </a:bodyPr>
          <a:lstStyle/>
          <a:p>
            <a:r>
              <a:rPr lang="en-US" sz="1600" i="1"/>
              <a:t>DOM object update</a:t>
            </a:r>
          </a:p>
        </p:txBody>
      </p:sp>
      <p:sp>
        <p:nvSpPr>
          <p:cNvPr id="31756" name="Line 21"/>
          <p:cNvSpPr>
            <a:spLocks noChangeShapeType="1"/>
          </p:cNvSpPr>
          <p:nvPr/>
        </p:nvSpPr>
        <p:spPr bwMode="auto">
          <a:xfrm>
            <a:off x="2895600" y="3962400"/>
            <a:ext cx="1309315" cy="582636"/>
          </a:xfrm>
          <a:prstGeom prst="line">
            <a:avLst/>
          </a:prstGeom>
          <a:noFill/>
          <a:ln w="9525">
            <a:solidFill>
              <a:schemeClr val="tx1"/>
            </a:solidFill>
            <a:round/>
            <a:headEnd/>
            <a:tailEnd type="stealth" w="lg" len="lg"/>
          </a:ln>
        </p:spPr>
        <p:txBody>
          <a:bodyPr/>
          <a:lstStyle/>
          <a:p>
            <a:endParaRPr lang="en-US"/>
          </a:p>
        </p:txBody>
      </p:sp>
      <p:sp>
        <p:nvSpPr>
          <p:cNvPr id="31757" name="Text Box 22"/>
          <p:cNvSpPr txBox="1">
            <a:spLocks noChangeArrowheads="1"/>
          </p:cNvSpPr>
          <p:nvPr/>
        </p:nvSpPr>
        <p:spPr bwMode="auto">
          <a:xfrm>
            <a:off x="2895600" y="4267200"/>
            <a:ext cx="956144" cy="554208"/>
          </a:xfrm>
          <a:prstGeom prst="rect">
            <a:avLst/>
          </a:prstGeom>
          <a:noFill/>
          <a:ln w="9525">
            <a:noFill/>
            <a:miter lim="800000"/>
            <a:headEnd/>
            <a:tailEnd/>
          </a:ln>
        </p:spPr>
        <p:txBody>
          <a:bodyPr wrap="none">
            <a:spAutoFit/>
          </a:bodyPr>
          <a:lstStyle/>
          <a:p>
            <a:pPr algn="ctr"/>
            <a:r>
              <a:rPr lang="en-US" sz="1600" i="1" dirty="0"/>
              <a:t>Original </a:t>
            </a:r>
          </a:p>
          <a:p>
            <a:pPr algn="ctr"/>
            <a:r>
              <a:rPr lang="en-US" sz="1600" i="1" dirty="0"/>
              <a:t>HTML</a:t>
            </a:r>
          </a:p>
        </p:txBody>
      </p:sp>
      <p:sp>
        <p:nvSpPr>
          <p:cNvPr id="31759" name="Text Box 24"/>
          <p:cNvSpPr txBox="1">
            <a:spLocks noChangeArrowheads="1"/>
          </p:cNvSpPr>
          <p:nvPr/>
        </p:nvSpPr>
        <p:spPr bwMode="auto">
          <a:xfrm>
            <a:off x="3739763" y="3845462"/>
            <a:ext cx="1912289" cy="554208"/>
          </a:xfrm>
          <a:prstGeom prst="rect">
            <a:avLst/>
          </a:prstGeom>
          <a:noFill/>
          <a:ln w="9525">
            <a:noFill/>
            <a:miter lim="800000"/>
            <a:headEnd/>
            <a:tailEnd/>
          </a:ln>
        </p:spPr>
        <p:txBody>
          <a:bodyPr wrap="none">
            <a:spAutoFit/>
          </a:bodyPr>
          <a:lstStyle/>
          <a:p>
            <a:pPr algn="ctr"/>
            <a:r>
              <a:rPr lang="en-US" sz="1600" i="1"/>
              <a:t>MashupOS </a:t>
            </a:r>
          </a:p>
          <a:p>
            <a:pPr algn="ctr"/>
            <a:r>
              <a:rPr lang="en-US" sz="1600" i="1"/>
              <a:t>transformed HTML</a:t>
            </a:r>
          </a:p>
        </p:txBody>
      </p:sp>
      <p:sp>
        <p:nvSpPr>
          <p:cNvPr id="29" name="Rectangle 28"/>
          <p:cNvSpPr/>
          <p:nvPr/>
        </p:nvSpPr>
        <p:spPr>
          <a:xfrm>
            <a:off x="1219200" y="2590800"/>
            <a:ext cx="1981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HTML Layout Engine</a:t>
            </a:r>
            <a:endParaRPr lang="en-US" sz="2000" b="1" dirty="0">
              <a:solidFill>
                <a:schemeClr val="tx1"/>
              </a:solidFill>
            </a:endParaRPr>
          </a:p>
        </p:txBody>
      </p:sp>
      <p:sp>
        <p:nvSpPr>
          <p:cNvPr id="30" name="Line 23"/>
          <p:cNvSpPr>
            <a:spLocks noChangeShapeType="1"/>
          </p:cNvSpPr>
          <p:nvPr/>
        </p:nvSpPr>
        <p:spPr bwMode="auto">
          <a:xfrm flipH="1" flipV="1">
            <a:off x="3200400" y="3810000"/>
            <a:ext cx="1547192" cy="662354"/>
          </a:xfrm>
          <a:prstGeom prst="line">
            <a:avLst/>
          </a:prstGeom>
          <a:noFill/>
          <a:ln w="9525">
            <a:solidFill>
              <a:schemeClr val="tx1"/>
            </a:solidFill>
            <a:round/>
            <a:headEnd/>
            <a:tailEnd type="stealth" w="lg" len="lg"/>
          </a:ln>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t>Evaluation: </a:t>
            </a:r>
            <a:br>
              <a:rPr lang="en-US" dirty="0" smtClean="0"/>
            </a:br>
            <a:r>
              <a:rPr lang="en-US" dirty="0" smtClean="0"/>
              <a:t>Showcase Application</a:t>
            </a:r>
          </a:p>
        </p:txBody>
      </p:sp>
      <p:sp>
        <p:nvSpPr>
          <p:cNvPr id="36867" name="Rectangle 3"/>
          <p:cNvSpPr>
            <a:spLocks noGrp="1" noChangeArrowheads="1"/>
          </p:cNvSpPr>
          <p:nvPr>
            <p:ph type="body" idx="1"/>
          </p:nvPr>
        </p:nvSpPr>
        <p:spPr>
          <a:xfrm>
            <a:off x="457200" y="2133600"/>
            <a:ext cx="8229600" cy="3992563"/>
          </a:xfrm>
        </p:spPr>
        <p:txBody>
          <a:bodyPr/>
          <a:lstStyle/>
          <a:p>
            <a:r>
              <a:rPr lang="en-US" dirty="0" err="1" smtClean="0"/>
              <a:t>PhotoLoc</a:t>
            </a:r>
            <a:r>
              <a:rPr lang="en-US" dirty="0" smtClean="0"/>
              <a:t>, a photo location service</a:t>
            </a:r>
          </a:p>
          <a:p>
            <a:pPr lvl="1"/>
            <a:r>
              <a:rPr lang="en-US" dirty="0" smtClean="0"/>
              <a:t>Mash up Google’s map service and </a:t>
            </a:r>
            <a:r>
              <a:rPr lang="en-US" dirty="0" err="1" smtClean="0"/>
              <a:t>Flickr’s</a:t>
            </a:r>
            <a:r>
              <a:rPr lang="en-US" dirty="0" smtClean="0"/>
              <a:t> geo-tagged photo gallery service</a:t>
            </a:r>
          </a:p>
          <a:p>
            <a:pPr lvl="1"/>
            <a:r>
              <a:rPr lang="en-US" dirty="0" smtClean="0"/>
              <a:t>Map out the locations of photographs taken</a:t>
            </a:r>
          </a:p>
          <a:p>
            <a:r>
              <a:rPr lang="en-US" dirty="0" err="1" smtClean="0"/>
              <a:t>PhotoLoc</a:t>
            </a:r>
            <a:r>
              <a:rPr lang="en-US" dirty="0" smtClean="0"/>
              <a:t> doesn’t trust </a:t>
            </a:r>
            <a:r>
              <a:rPr lang="en-US" dirty="0" err="1" smtClean="0"/>
              <a:t>flickr</a:t>
            </a:r>
            <a:r>
              <a:rPr lang="en-US" dirty="0" smtClean="0"/>
              <a:t> nor </a:t>
            </a:r>
            <a:r>
              <a:rPr lang="en-US" dirty="0" err="1" smtClean="0"/>
              <a:t>gmap</a:t>
            </a:r>
            <a:endParaRPr lang="en-US" dirty="0" smtClean="0"/>
          </a:p>
        </p:txBody>
      </p:sp>
      <p:sp>
        <p:nvSpPr>
          <p:cNvPr id="5" name="Slide Number Placeholder 4"/>
          <p:cNvSpPr>
            <a:spLocks noGrp="1"/>
          </p:cNvSpPr>
          <p:nvPr>
            <p:ph type="sldNum" sz="quarter" idx="12"/>
          </p:nvPr>
        </p:nvSpPr>
        <p:spPr/>
        <p:txBody>
          <a:bodyPr/>
          <a:lstStyle/>
          <a:p>
            <a:fld id="{188A2465-3117-4948-A937-74FA39D7F360}" type="slidenum">
              <a:rPr lang="en-US" smtClean="0"/>
              <a:pPr/>
              <a:t>32</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76200"/>
            <a:ext cx="8229600" cy="1143000"/>
          </a:xfrm>
        </p:spPr>
        <p:txBody>
          <a:bodyPr/>
          <a:lstStyle/>
          <a:p>
            <a:r>
              <a:rPr lang="en-US" sz="4000" dirty="0" err="1" smtClean="0"/>
              <a:t>PhotoLoc</a:t>
            </a:r>
            <a:r>
              <a:rPr lang="en-US" sz="4000" dirty="0" smtClean="0"/>
              <a:t>/index.htm</a:t>
            </a:r>
          </a:p>
        </p:txBody>
      </p:sp>
      <p:sp>
        <p:nvSpPr>
          <p:cNvPr id="37891" name="Rectangle 3"/>
          <p:cNvSpPr>
            <a:spLocks noGrp="1" noChangeArrowheads="1"/>
          </p:cNvSpPr>
          <p:nvPr>
            <p:ph type="body" idx="1"/>
          </p:nvPr>
        </p:nvSpPr>
        <p:spPr>
          <a:xfrm>
            <a:off x="1066800" y="1143000"/>
            <a:ext cx="7239000" cy="4754563"/>
          </a:xfrm>
          <a:ln>
            <a:noFill/>
          </a:ln>
        </p:spPr>
        <p:txBody>
          <a:bodyPr/>
          <a:lstStyle/>
          <a:p>
            <a:pPr>
              <a:lnSpc>
                <a:spcPct val="80000"/>
              </a:lnSpc>
              <a:buFontTx/>
              <a:buNone/>
            </a:pPr>
            <a:r>
              <a:rPr lang="en-US" sz="2000" dirty="0" smtClean="0"/>
              <a:t>&lt;script&gt;</a:t>
            </a:r>
          </a:p>
          <a:p>
            <a:pPr lvl="1">
              <a:lnSpc>
                <a:spcPct val="80000"/>
              </a:lnSpc>
              <a:buFontTx/>
              <a:buNone/>
            </a:pPr>
            <a:r>
              <a:rPr lang="en-US" sz="2000" dirty="0" smtClean="0"/>
              <a:t>function </a:t>
            </a:r>
            <a:r>
              <a:rPr lang="en-US" sz="2000" dirty="0" err="1" smtClean="0"/>
              <a:t>setPhotoLoc</a:t>
            </a:r>
            <a:r>
              <a:rPr lang="en-US" sz="2000" dirty="0" smtClean="0"/>
              <a:t>(request) {</a:t>
            </a:r>
          </a:p>
          <a:p>
            <a:pPr lvl="1">
              <a:lnSpc>
                <a:spcPct val="80000"/>
              </a:lnSpc>
              <a:buFontTx/>
              <a:buNone/>
            </a:pPr>
            <a:r>
              <a:rPr lang="en-US" sz="2000" dirty="0" smtClean="0"/>
              <a:t>  </a:t>
            </a:r>
            <a:r>
              <a:rPr lang="en-US" sz="2000" dirty="0" err="1" smtClean="0"/>
              <a:t>var</a:t>
            </a:r>
            <a:r>
              <a:rPr lang="en-US" sz="2000" dirty="0" smtClean="0"/>
              <a:t> coordinate = </a:t>
            </a:r>
            <a:r>
              <a:rPr lang="en-US" sz="2000" dirty="0" err="1" smtClean="0"/>
              <a:t>request.body</a:t>
            </a:r>
            <a:r>
              <a:rPr lang="en-US" sz="2000" dirty="0" smtClean="0"/>
              <a:t>;</a:t>
            </a:r>
          </a:p>
          <a:p>
            <a:pPr lvl="1">
              <a:lnSpc>
                <a:spcPct val="80000"/>
              </a:lnSpc>
              <a:buFontTx/>
              <a:buNone/>
            </a:pPr>
            <a:r>
              <a:rPr lang="en-US" sz="2000" dirty="0" smtClean="0"/>
              <a:t>  </a:t>
            </a:r>
            <a:r>
              <a:rPr lang="en-US" sz="2000" dirty="0" err="1" smtClean="0"/>
              <a:t>var</a:t>
            </a:r>
            <a:r>
              <a:rPr lang="en-US" sz="2000" dirty="0" smtClean="0"/>
              <a:t> latitude = </a:t>
            </a:r>
            <a:r>
              <a:rPr lang="en-US" sz="2000" dirty="0" err="1" smtClean="0"/>
              <a:t>getLatitude</a:t>
            </a:r>
            <a:r>
              <a:rPr lang="en-US" sz="2000" dirty="0" smtClean="0"/>
              <a:t> (coordinate);</a:t>
            </a:r>
          </a:p>
          <a:p>
            <a:pPr lvl="1">
              <a:lnSpc>
                <a:spcPct val="80000"/>
              </a:lnSpc>
              <a:buFontTx/>
              <a:buNone/>
            </a:pPr>
            <a:r>
              <a:rPr lang="en-US" sz="2000" dirty="0" smtClean="0"/>
              <a:t>  </a:t>
            </a:r>
            <a:r>
              <a:rPr lang="en-US" sz="2000" dirty="0" err="1" smtClean="0"/>
              <a:t>var</a:t>
            </a:r>
            <a:r>
              <a:rPr lang="en-US" sz="2000" dirty="0" smtClean="0"/>
              <a:t> longitude = </a:t>
            </a:r>
            <a:r>
              <a:rPr lang="en-US" sz="2000" dirty="0" err="1" smtClean="0"/>
              <a:t>getLongitude</a:t>
            </a:r>
            <a:r>
              <a:rPr lang="en-US" sz="2000" dirty="0" smtClean="0"/>
              <a:t> (coordinate);</a:t>
            </a:r>
          </a:p>
          <a:p>
            <a:pPr lvl="1">
              <a:lnSpc>
                <a:spcPct val="80000"/>
              </a:lnSpc>
              <a:buFontTx/>
              <a:buNone/>
            </a:pPr>
            <a:r>
              <a:rPr lang="en-US" sz="2000" dirty="0" smtClean="0"/>
              <a:t>  </a:t>
            </a:r>
            <a:r>
              <a:rPr lang="en-US" sz="2000" dirty="0" err="1" smtClean="0"/>
              <a:t>G.</a:t>
            </a:r>
            <a:r>
              <a:rPr lang="en-US" sz="2000" b="1" dirty="0" err="1" smtClean="0">
                <a:solidFill>
                  <a:srgbClr val="C00000"/>
                </a:solidFill>
              </a:rPr>
              <a:t>map</a:t>
            </a:r>
            <a:r>
              <a:rPr lang="en-US" sz="2000" dirty="0" err="1" smtClean="0"/>
              <a:t>.setCenter</a:t>
            </a:r>
            <a:r>
              <a:rPr lang="en-US" sz="2000" dirty="0" smtClean="0"/>
              <a:t>(new </a:t>
            </a:r>
            <a:r>
              <a:rPr lang="en-US" sz="2000" dirty="0" err="1" smtClean="0"/>
              <a:t>GLatLng</a:t>
            </a:r>
            <a:r>
              <a:rPr lang="en-US" sz="2000" dirty="0" smtClean="0"/>
              <a:t>(latitude, longitude), 6);</a:t>
            </a:r>
          </a:p>
          <a:p>
            <a:pPr lvl="1">
              <a:lnSpc>
                <a:spcPct val="80000"/>
              </a:lnSpc>
              <a:buFontTx/>
              <a:buNone/>
            </a:pPr>
            <a:r>
              <a:rPr lang="en-US" sz="2000" dirty="0" smtClean="0"/>
              <a:t>}</a:t>
            </a:r>
          </a:p>
          <a:p>
            <a:pPr lvl="1">
              <a:lnSpc>
                <a:spcPct val="80000"/>
              </a:lnSpc>
              <a:buFontTx/>
              <a:buNone/>
            </a:pPr>
            <a:r>
              <a:rPr lang="en-US" sz="2000" dirty="0" err="1" smtClean="0"/>
              <a:t>var</a:t>
            </a:r>
            <a:r>
              <a:rPr lang="en-US" sz="2000" dirty="0" smtClean="0"/>
              <a:t> </a:t>
            </a:r>
            <a:r>
              <a:rPr lang="en-US" sz="2000" dirty="0" err="1" smtClean="0"/>
              <a:t>svr</a:t>
            </a:r>
            <a:r>
              <a:rPr lang="en-US" sz="2000" dirty="0" smtClean="0"/>
              <a:t> = new </a:t>
            </a:r>
            <a:r>
              <a:rPr lang="en-US" sz="2000" b="1" i="1" dirty="0" err="1" smtClean="0"/>
              <a:t>CommServer</a:t>
            </a:r>
            <a:r>
              <a:rPr lang="en-US" sz="2000" dirty="0" smtClean="0"/>
              <a:t>();</a:t>
            </a:r>
          </a:p>
          <a:p>
            <a:pPr lvl="1">
              <a:lnSpc>
                <a:spcPct val="80000"/>
              </a:lnSpc>
              <a:buFontTx/>
              <a:buNone/>
            </a:pPr>
            <a:r>
              <a:rPr lang="en-US" sz="2000" dirty="0" err="1" smtClean="0"/>
              <a:t>svr.</a:t>
            </a:r>
            <a:r>
              <a:rPr lang="en-US" sz="2000" b="1" i="1" dirty="0" err="1" smtClean="0"/>
              <a:t>listenTo</a:t>
            </a:r>
            <a:r>
              <a:rPr lang="en-US" sz="2000" dirty="0" smtClean="0"/>
              <a:t>(“</a:t>
            </a:r>
            <a:r>
              <a:rPr lang="en-US" sz="2000" dirty="0" err="1" smtClean="0"/>
              <a:t>recvLocationPort</a:t>
            </a:r>
            <a:r>
              <a:rPr lang="en-US" sz="2000" dirty="0" smtClean="0"/>
              <a:t>”, </a:t>
            </a:r>
            <a:r>
              <a:rPr lang="en-US" sz="2000" dirty="0" err="1" smtClean="0"/>
              <a:t>setPhotoLoc</a:t>
            </a:r>
            <a:r>
              <a:rPr lang="en-US" sz="2000" dirty="0" smtClean="0"/>
              <a:t>);</a:t>
            </a:r>
          </a:p>
          <a:p>
            <a:pPr>
              <a:lnSpc>
                <a:spcPct val="80000"/>
              </a:lnSpc>
              <a:buFontTx/>
              <a:buNone/>
            </a:pPr>
            <a:r>
              <a:rPr lang="en-US" sz="2000" dirty="0" smtClean="0"/>
              <a:t>&lt;/script&gt;</a:t>
            </a:r>
          </a:p>
          <a:p>
            <a:pPr>
              <a:lnSpc>
                <a:spcPct val="80000"/>
              </a:lnSpc>
              <a:buFontTx/>
              <a:buNone/>
            </a:pPr>
            <a:endParaRPr lang="en-US" sz="2000" dirty="0" smtClean="0"/>
          </a:p>
          <a:p>
            <a:pPr>
              <a:lnSpc>
                <a:spcPct val="80000"/>
              </a:lnSpc>
              <a:buFontTx/>
              <a:buNone/>
            </a:pPr>
            <a:r>
              <a:rPr lang="en-US" sz="2000" dirty="0" smtClean="0"/>
              <a:t>&lt;</a:t>
            </a:r>
            <a:r>
              <a:rPr lang="en-US" sz="2000" b="1" i="1" dirty="0" smtClean="0"/>
              <a:t>Sandbox</a:t>
            </a:r>
            <a:r>
              <a:rPr lang="en-US" sz="2000" dirty="0" smtClean="0"/>
              <a:t> </a:t>
            </a:r>
            <a:r>
              <a:rPr lang="en-US" sz="2000" dirty="0" err="1" smtClean="0"/>
              <a:t>src</a:t>
            </a:r>
            <a:r>
              <a:rPr lang="en-US" sz="2000" dirty="0" smtClean="0"/>
              <a:t>=”</a:t>
            </a:r>
            <a:r>
              <a:rPr lang="en-US" sz="2000" dirty="0" err="1" smtClean="0"/>
              <a:t>f.uhtml</a:t>
            </a:r>
            <a:r>
              <a:rPr lang="en-US" sz="2000" dirty="0" smtClean="0"/>
              <a:t>” id=F&gt; &lt;/</a:t>
            </a:r>
            <a:r>
              <a:rPr lang="en-US" sz="2000" b="1" i="1" dirty="0" smtClean="0"/>
              <a:t>Sandbox</a:t>
            </a:r>
            <a:r>
              <a:rPr lang="en-US" sz="2000" dirty="0" smtClean="0"/>
              <a:t>&gt;</a:t>
            </a:r>
          </a:p>
          <a:p>
            <a:pPr>
              <a:lnSpc>
                <a:spcPct val="80000"/>
              </a:lnSpc>
              <a:buFontTx/>
              <a:buNone/>
            </a:pPr>
            <a:endParaRPr lang="en-US" sz="2000" dirty="0" smtClean="0"/>
          </a:p>
          <a:p>
            <a:pPr>
              <a:lnSpc>
                <a:spcPct val="80000"/>
              </a:lnSpc>
              <a:buFontTx/>
              <a:buNone/>
            </a:pPr>
            <a:r>
              <a:rPr lang="en-US" sz="2000" dirty="0" smtClean="0"/>
              <a:t>&lt;</a:t>
            </a:r>
            <a:r>
              <a:rPr lang="en-US" sz="2000" b="1" i="1" dirty="0" smtClean="0"/>
              <a:t>Sandbox</a:t>
            </a:r>
            <a:r>
              <a:rPr lang="en-US" sz="2000" dirty="0" smtClean="0"/>
              <a:t> </a:t>
            </a:r>
            <a:r>
              <a:rPr lang="en-US" sz="2000" dirty="0" err="1" smtClean="0"/>
              <a:t>src</a:t>
            </a:r>
            <a:r>
              <a:rPr lang="en-US" sz="2000" dirty="0" smtClean="0"/>
              <a:t>=”</a:t>
            </a:r>
            <a:r>
              <a:rPr lang="en-US" sz="2000" dirty="0" err="1" smtClean="0"/>
              <a:t>g.uhtml</a:t>
            </a:r>
            <a:r>
              <a:rPr lang="en-US" sz="2000" dirty="0" smtClean="0"/>
              <a:t>” id=G&gt;  &lt;/</a:t>
            </a:r>
            <a:r>
              <a:rPr lang="en-US" sz="2000" b="1" i="1" dirty="0" smtClean="0"/>
              <a:t>Sandbox</a:t>
            </a:r>
            <a:r>
              <a:rPr lang="en-US" sz="2000" dirty="0" smtClean="0"/>
              <a:t>&gt;</a:t>
            </a:r>
          </a:p>
          <a:p>
            <a:pPr>
              <a:lnSpc>
                <a:spcPct val="80000"/>
              </a:lnSpc>
            </a:pPr>
            <a:endParaRPr lang="en-US" sz="2400" dirty="0" smtClean="0"/>
          </a:p>
        </p:txBody>
      </p:sp>
      <p:sp>
        <p:nvSpPr>
          <p:cNvPr id="5" name="Slide Number Placeholder 4"/>
          <p:cNvSpPr>
            <a:spLocks noGrp="1"/>
          </p:cNvSpPr>
          <p:nvPr>
            <p:ph type="sldNum" sz="quarter" idx="12"/>
          </p:nvPr>
        </p:nvSpPr>
        <p:spPr/>
        <p:txBody>
          <a:bodyPr/>
          <a:lstStyle/>
          <a:p>
            <a:fld id="{188A2465-3117-4948-A937-74FA39D7F360}" type="slidenum">
              <a:rPr lang="en-US" smtClean="0"/>
              <a:pPr/>
              <a:t>33</a:t>
            </a:fld>
            <a:endParaRPr lang="en-US"/>
          </a:p>
        </p:txBody>
      </p:sp>
      <p:sp>
        <p:nvSpPr>
          <p:cNvPr id="6" name="Rectangle 5"/>
          <p:cNvSpPr/>
          <p:nvPr/>
        </p:nvSpPr>
        <p:spPr>
          <a:xfrm>
            <a:off x="990600" y="1066800"/>
            <a:ext cx="7239000" cy="533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7"/>
          <p:cNvGrpSpPr/>
          <p:nvPr/>
        </p:nvGrpSpPr>
        <p:grpSpPr>
          <a:xfrm>
            <a:off x="381000" y="2514601"/>
            <a:ext cx="1306286" cy="2666999"/>
            <a:chOff x="381000" y="2514600"/>
            <a:chExt cx="1306286" cy="2917371"/>
          </a:xfrm>
        </p:grpSpPr>
        <p:sp>
          <p:nvSpPr>
            <p:cNvPr id="44" name="Freeform 43"/>
            <p:cNvSpPr/>
            <p:nvPr/>
          </p:nvSpPr>
          <p:spPr>
            <a:xfrm>
              <a:off x="513443" y="2797629"/>
              <a:ext cx="1173843" cy="2634342"/>
            </a:xfrm>
            <a:custGeom>
              <a:avLst/>
              <a:gdLst>
                <a:gd name="connsiteX0" fmla="*/ 1173843 w 1173843"/>
                <a:gd name="connsiteY0" fmla="*/ 0 h 2634342"/>
                <a:gd name="connsiteX1" fmla="*/ 74386 w 1173843"/>
                <a:gd name="connsiteY1" fmla="*/ 947057 h 2634342"/>
                <a:gd name="connsiteX2" fmla="*/ 727528 w 1173843"/>
                <a:gd name="connsiteY2" fmla="*/ 2634342 h 2634342"/>
              </a:gdLst>
              <a:ahLst/>
              <a:cxnLst>
                <a:cxn ang="0">
                  <a:pos x="connsiteX0" y="connsiteY0"/>
                </a:cxn>
                <a:cxn ang="0">
                  <a:pos x="connsiteX1" y="connsiteY1"/>
                </a:cxn>
                <a:cxn ang="0">
                  <a:pos x="connsiteX2" y="connsiteY2"/>
                </a:cxn>
              </a:cxnLst>
              <a:rect l="l" t="t" r="r" b="b"/>
              <a:pathLst>
                <a:path w="1173843" h="2634342">
                  <a:moveTo>
                    <a:pt x="1173843" y="0"/>
                  </a:moveTo>
                  <a:cubicBezTo>
                    <a:pt x="661307" y="254000"/>
                    <a:pt x="148772" y="508000"/>
                    <a:pt x="74386" y="947057"/>
                  </a:cubicBezTo>
                  <a:cubicBezTo>
                    <a:pt x="0" y="1386114"/>
                    <a:pt x="363764" y="2010228"/>
                    <a:pt x="727528" y="2634342"/>
                  </a:cubicBezTo>
                </a:path>
              </a:pathLst>
            </a:custGeom>
            <a:ln>
              <a:tailEnd type="stealth" w="lg" len="lg"/>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5" name="TextBox 44"/>
            <p:cNvSpPr txBox="1"/>
            <p:nvPr/>
          </p:nvSpPr>
          <p:spPr>
            <a:xfrm>
              <a:off x="381000" y="2514600"/>
              <a:ext cx="902811" cy="646331"/>
            </a:xfrm>
            <a:prstGeom prst="rect">
              <a:avLst/>
            </a:prstGeom>
            <a:noFill/>
          </p:spPr>
          <p:txBody>
            <a:bodyPr wrap="none" rtlCol="0">
              <a:spAutoFit/>
            </a:bodyPr>
            <a:lstStyle/>
            <a:p>
              <a:r>
                <a:rPr lang="en-US" dirty="0" smtClean="0"/>
                <a:t>Direct </a:t>
              </a:r>
            </a:p>
            <a:p>
              <a:r>
                <a:rPr lang="en-US" dirty="0" smtClean="0"/>
                <a:t>access</a:t>
              </a:r>
              <a:endParaRPr lang="en-US" dirty="0"/>
            </a:p>
          </p:txBody>
        </p:sp>
      </p:grpSp>
      <p:sp>
        <p:nvSpPr>
          <p:cNvPr id="41" name="Freeform 40"/>
          <p:cNvSpPr/>
          <p:nvPr/>
        </p:nvSpPr>
        <p:spPr>
          <a:xfrm>
            <a:off x="5867400" y="3505199"/>
            <a:ext cx="1621359" cy="1219201"/>
          </a:xfrm>
          <a:custGeom>
            <a:avLst/>
            <a:gdLst>
              <a:gd name="connsiteX0" fmla="*/ 0 w 1055914"/>
              <a:gd name="connsiteY0" fmla="*/ 0 h 1132114"/>
              <a:gd name="connsiteX1" fmla="*/ 1034143 w 1055914"/>
              <a:gd name="connsiteY1" fmla="*/ 326572 h 1132114"/>
              <a:gd name="connsiteX2" fmla="*/ 130629 w 1055914"/>
              <a:gd name="connsiteY2" fmla="*/ 1132114 h 1132114"/>
            </a:gdLst>
            <a:ahLst/>
            <a:cxnLst>
              <a:cxn ang="0">
                <a:pos x="connsiteX0" y="connsiteY0"/>
              </a:cxn>
              <a:cxn ang="0">
                <a:pos x="connsiteX1" y="connsiteY1"/>
              </a:cxn>
              <a:cxn ang="0">
                <a:pos x="connsiteX2" y="connsiteY2"/>
              </a:cxn>
            </a:cxnLst>
            <a:rect l="l" t="t" r="r" b="b"/>
            <a:pathLst>
              <a:path w="1055914" h="1132114">
                <a:moveTo>
                  <a:pt x="0" y="0"/>
                </a:moveTo>
                <a:cubicBezTo>
                  <a:pt x="506186" y="68943"/>
                  <a:pt x="1012372" y="137886"/>
                  <a:pt x="1034143" y="326572"/>
                </a:cubicBezTo>
                <a:cubicBezTo>
                  <a:pt x="1055914" y="515258"/>
                  <a:pt x="593271" y="823686"/>
                  <a:pt x="130629" y="1132114"/>
                </a:cubicBezTo>
              </a:path>
            </a:pathLst>
          </a:custGeom>
          <a:ln>
            <a:prstDash val="dash"/>
            <a:headEnd type="stealth" w="lg" len="lg"/>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6" name="TextBox 45"/>
          <p:cNvSpPr txBox="1"/>
          <p:nvPr/>
        </p:nvSpPr>
        <p:spPr>
          <a:xfrm>
            <a:off x="6477000" y="3872272"/>
            <a:ext cx="2790347" cy="444787"/>
          </a:xfrm>
          <a:prstGeom prst="rect">
            <a:avLst/>
          </a:prstGeom>
          <a:noFill/>
        </p:spPr>
        <p:txBody>
          <a:bodyPr wrap="none" rtlCol="0">
            <a:spAutoFit/>
          </a:bodyPr>
          <a:lstStyle/>
          <a:p>
            <a:r>
              <a:rPr lang="en-US" dirty="0" err="1" smtClean="0"/>
              <a:t>CommRequest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Demo</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188A2465-3117-4948-A937-74FA39D7F360}"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br>
              <a:rPr lang="en-US" dirty="0" smtClean="0"/>
            </a:br>
            <a:r>
              <a:rPr lang="en-US" dirty="0" smtClean="0"/>
              <a:t>Prototype Performance</a:t>
            </a:r>
            <a:endParaRPr lang="en-US" dirty="0"/>
          </a:p>
        </p:txBody>
      </p:sp>
      <p:sp>
        <p:nvSpPr>
          <p:cNvPr id="3" name="Content Placeholder 2"/>
          <p:cNvSpPr>
            <a:spLocks noGrp="1"/>
          </p:cNvSpPr>
          <p:nvPr>
            <p:ph idx="1"/>
          </p:nvPr>
        </p:nvSpPr>
        <p:spPr/>
        <p:txBody>
          <a:bodyPr/>
          <a:lstStyle/>
          <a:p>
            <a:r>
              <a:rPr lang="en-US" sz="2800" dirty="0" err="1" smtClean="0"/>
              <a:t>Microbenchmarking</a:t>
            </a:r>
            <a:r>
              <a:rPr lang="en-US" sz="2800" dirty="0" smtClean="0"/>
              <a:t> for script engine proxy</a:t>
            </a:r>
          </a:p>
          <a:p>
            <a:pPr lvl="1"/>
            <a:r>
              <a:rPr lang="en-US" sz="2400" dirty="0" smtClean="0"/>
              <a:t>Negligible overhead for no or moderate DOM manipulations</a:t>
            </a:r>
          </a:p>
          <a:p>
            <a:pPr lvl="1"/>
            <a:r>
              <a:rPr lang="en-US" sz="2400" dirty="0" smtClean="0"/>
              <a:t>33%--82% overhead with heavy DOM manipulations</a:t>
            </a:r>
          </a:p>
          <a:p>
            <a:r>
              <a:rPr lang="en-US" sz="2800" dirty="0" err="1" smtClean="0"/>
              <a:t>Macrobenchmark</a:t>
            </a:r>
            <a:r>
              <a:rPr lang="en-US" sz="2800" dirty="0" smtClean="0"/>
              <a:t> measures overall page-loading time using top 500 pages from the top click-through search results of MSN search from 2005</a:t>
            </a:r>
          </a:p>
          <a:p>
            <a:pPr lvl="1"/>
            <a:r>
              <a:rPr lang="en-US" sz="2400" dirty="0" smtClean="0"/>
              <a:t>shows no impact</a:t>
            </a:r>
          </a:p>
          <a:p>
            <a:r>
              <a:rPr lang="en-US" sz="2800" dirty="0" smtClean="0"/>
              <a:t>Anticipate in-browser implementation to have low overhead</a:t>
            </a:r>
            <a:endParaRPr lang="en-US" sz="2800"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35</a:t>
            </a:fld>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905000" y="1600200"/>
            <a:ext cx="6172200" cy="4525963"/>
          </a:xfrm>
        </p:spPr>
        <p:txBody>
          <a:bodyPr/>
          <a:lstStyle/>
          <a:p>
            <a:pPr>
              <a:buFont typeface="Wingdings" pitchFamily="2" charset="2"/>
              <a:buChar char="ü"/>
            </a:pPr>
            <a:r>
              <a:rPr lang="en-US" dirty="0" smtClean="0"/>
              <a:t>The problem</a:t>
            </a:r>
          </a:p>
          <a:p>
            <a:pPr>
              <a:buFont typeface="Wingdings" pitchFamily="2" charset="2"/>
              <a:buChar char="ü"/>
            </a:pPr>
            <a:r>
              <a:rPr lang="en-US" dirty="0" smtClean="0"/>
              <a:t>The </a:t>
            </a:r>
            <a:r>
              <a:rPr lang="en-US" dirty="0" err="1" smtClean="0"/>
              <a:t>MashupOS</a:t>
            </a:r>
            <a:r>
              <a:rPr lang="en-US" dirty="0" smtClean="0"/>
              <a:t> project</a:t>
            </a:r>
          </a:p>
          <a:p>
            <a:pPr>
              <a:buFont typeface="Wingdings" pitchFamily="2" charset="2"/>
              <a:buChar char="ü"/>
            </a:pPr>
            <a:r>
              <a:rPr lang="en-US" dirty="0" smtClean="0"/>
              <a:t>Protection</a:t>
            </a:r>
          </a:p>
          <a:p>
            <a:pPr>
              <a:buFont typeface="Wingdings" pitchFamily="2" charset="2"/>
              <a:buChar char="ü"/>
            </a:pPr>
            <a:r>
              <a:rPr lang="en-US" dirty="0" smtClean="0"/>
              <a:t>Communication</a:t>
            </a:r>
          </a:p>
          <a:p>
            <a:pPr>
              <a:buFont typeface="Wingdings" pitchFamily="2" charset="2"/>
              <a:buChar char="ü"/>
            </a:pPr>
            <a:r>
              <a:rPr lang="en-US" dirty="0" smtClean="0"/>
              <a:t>Implementation &amp; demo</a:t>
            </a:r>
          </a:p>
          <a:p>
            <a:pPr>
              <a:buFont typeface="Wingdings" pitchFamily="2" charset="2"/>
              <a:buChar char="ü"/>
            </a:pPr>
            <a:r>
              <a:rPr lang="en-US" dirty="0" smtClean="0"/>
              <a:t>Evaluation</a:t>
            </a:r>
          </a:p>
          <a:p>
            <a:r>
              <a:rPr lang="en-US" dirty="0" smtClean="0"/>
              <a:t>Related work</a:t>
            </a:r>
          </a:p>
          <a:p>
            <a:r>
              <a:rPr lang="en-US" dirty="0" smtClean="0"/>
              <a:t>Conclusions</a:t>
            </a:r>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Related work</a:t>
            </a:r>
            <a:endParaRPr lang="en-US" dirty="0"/>
          </a:p>
        </p:txBody>
      </p:sp>
      <p:sp>
        <p:nvSpPr>
          <p:cNvPr id="3" name="Content Placeholder 2"/>
          <p:cNvSpPr>
            <a:spLocks noGrp="1"/>
          </p:cNvSpPr>
          <p:nvPr>
            <p:ph idx="1"/>
          </p:nvPr>
        </p:nvSpPr>
        <p:spPr>
          <a:xfrm>
            <a:off x="457200" y="838200"/>
            <a:ext cx="8229600" cy="4525963"/>
          </a:xfrm>
        </p:spPr>
        <p:txBody>
          <a:bodyPr/>
          <a:lstStyle/>
          <a:p>
            <a:r>
              <a:rPr lang="en-US" sz="2800" dirty="0" err="1" smtClean="0"/>
              <a:t>Crockford’s</a:t>
            </a:r>
            <a:r>
              <a:rPr lang="en-US" sz="2800" dirty="0" smtClean="0"/>
              <a:t> &lt;Module&gt;</a:t>
            </a:r>
          </a:p>
          <a:p>
            <a:pPr lvl="1"/>
            <a:r>
              <a:rPr lang="en-US" sz="2400" dirty="0" smtClean="0"/>
              <a:t>Symmetric isolation with socket-like communication with the enclosing page</a:t>
            </a:r>
          </a:p>
          <a:p>
            <a:r>
              <a:rPr lang="en-US" sz="2800" dirty="0" err="1" smtClean="0"/>
              <a:t>Wahbe</a:t>
            </a:r>
            <a:r>
              <a:rPr lang="en-US" sz="2800" dirty="0" smtClean="0"/>
              <a:t> et </a:t>
            </a:r>
            <a:r>
              <a:rPr lang="en-US" sz="2800" dirty="0" err="1" smtClean="0"/>
              <a:t>al’s</a:t>
            </a:r>
            <a:r>
              <a:rPr lang="en-US" sz="2800" dirty="0" smtClean="0"/>
              <a:t> Software Fault Isolation</a:t>
            </a:r>
          </a:p>
          <a:p>
            <a:pPr lvl="1"/>
            <a:r>
              <a:rPr lang="en-US" sz="2400" dirty="0" smtClean="0"/>
              <a:t>Asymmetric access though never leveraged</a:t>
            </a:r>
          </a:p>
          <a:p>
            <a:pPr lvl="1"/>
            <a:r>
              <a:rPr lang="en-US" sz="2400" dirty="0" smtClean="0"/>
              <a:t>Primary goal was to avoid context switches for </a:t>
            </a:r>
            <a:r>
              <a:rPr lang="en-US" sz="2400" dirty="0" err="1" smtClean="0"/>
              <a:t>untrusted</a:t>
            </a:r>
            <a:r>
              <a:rPr lang="en-US" sz="2400" dirty="0" smtClean="0"/>
              <a:t> code in a process</a:t>
            </a:r>
          </a:p>
          <a:p>
            <a:r>
              <a:rPr lang="en-US" sz="2800" dirty="0" smtClean="0"/>
              <a:t>Cox et </a:t>
            </a:r>
            <a:r>
              <a:rPr lang="en-US" sz="2800" dirty="0" err="1" smtClean="0"/>
              <a:t>al’s</a:t>
            </a:r>
            <a:r>
              <a:rPr lang="en-US" sz="2800" dirty="0" smtClean="0"/>
              <a:t> Tahoma browser operating system uses VM to</a:t>
            </a:r>
          </a:p>
          <a:p>
            <a:pPr lvl="1"/>
            <a:r>
              <a:rPr lang="en-US" sz="2400" dirty="0" smtClean="0"/>
              <a:t>Protect the host system from browser and web services</a:t>
            </a:r>
          </a:p>
          <a:p>
            <a:pPr lvl="1"/>
            <a:r>
              <a:rPr lang="en-US" sz="2400" dirty="0" smtClean="0"/>
              <a:t>Protect web applications (a set of web sites) from one another </a:t>
            </a:r>
          </a:p>
        </p:txBody>
      </p:sp>
      <p:sp>
        <p:nvSpPr>
          <p:cNvPr id="4" name="Slide Number Placeholder 3"/>
          <p:cNvSpPr>
            <a:spLocks noGrp="1"/>
          </p:cNvSpPr>
          <p:nvPr>
            <p:ph type="sldNum" sz="quarter" idx="12"/>
          </p:nvPr>
        </p:nvSpPr>
        <p:spPr/>
        <p:txBody>
          <a:bodyPr/>
          <a:lstStyle/>
          <a:p>
            <a:fld id="{188A2465-3117-4948-A937-74FA39D7F360}"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Robust implementation of the protection model</a:t>
            </a:r>
          </a:p>
          <a:p>
            <a:r>
              <a:rPr lang="en-US" dirty="0" smtClean="0"/>
              <a:t>Tools to detect whether a browser extension violates the browser’s protection model</a:t>
            </a:r>
          </a:p>
          <a:p>
            <a:r>
              <a:rPr lang="en-US" dirty="0" smtClean="0"/>
              <a:t>Tools for ensuring proper segregation of different content types</a:t>
            </a:r>
          </a:p>
          <a:p>
            <a:r>
              <a:rPr lang="en-US" dirty="0" smtClean="0"/>
              <a:t>Resource management, OS facilities</a:t>
            </a:r>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Conclusions</a:t>
            </a:r>
            <a:endParaRPr lang="en-US" dirty="0"/>
          </a:p>
        </p:txBody>
      </p:sp>
      <p:sp>
        <p:nvSpPr>
          <p:cNvPr id="3" name="Content Placeholder 2"/>
          <p:cNvSpPr>
            <a:spLocks noGrp="1"/>
          </p:cNvSpPr>
          <p:nvPr>
            <p:ph idx="1"/>
          </p:nvPr>
        </p:nvSpPr>
        <p:spPr>
          <a:xfrm>
            <a:off x="228600" y="1493837"/>
            <a:ext cx="8915400" cy="4525963"/>
          </a:xfrm>
        </p:spPr>
        <p:txBody>
          <a:bodyPr/>
          <a:lstStyle/>
          <a:p>
            <a:r>
              <a:rPr lang="en-US" sz="2800" dirty="0" smtClean="0"/>
              <a:t>Web content involves multiple principals</a:t>
            </a:r>
          </a:p>
          <a:p>
            <a:r>
              <a:rPr lang="en-US" sz="2800" dirty="0" smtClean="0"/>
              <a:t>Browsers remain a single principal platform</a:t>
            </a:r>
          </a:p>
          <a:p>
            <a:r>
              <a:rPr lang="en-US" sz="2800" dirty="0" smtClean="0"/>
              <a:t>The missing protection abstraction: Unauthorized content and &lt;sandbox&gt;</a:t>
            </a:r>
          </a:p>
          <a:p>
            <a:pPr lvl="1"/>
            <a:r>
              <a:rPr lang="en-US" sz="2400" dirty="0" smtClean="0"/>
              <a:t>Enable safe </a:t>
            </a:r>
            <a:r>
              <a:rPr lang="en-US" sz="2400" dirty="0" err="1" smtClean="0"/>
              <a:t>mashups</a:t>
            </a:r>
            <a:r>
              <a:rPr lang="en-US" sz="2400" dirty="0" smtClean="0"/>
              <a:t> with ease</a:t>
            </a:r>
          </a:p>
          <a:p>
            <a:pPr lvl="1"/>
            <a:r>
              <a:rPr lang="en-US" sz="2400" dirty="0" smtClean="0"/>
              <a:t>Combats cross-site scripting in a fundamental way</a:t>
            </a:r>
          </a:p>
          <a:p>
            <a:r>
              <a:rPr lang="en-US" sz="2800" dirty="0" err="1" smtClean="0"/>
              <a:t>CommRequest</a:t>
            </a:r>
            <a:r>
              <a:rPr lang="en-US" sz="2800" dirty="0" smtClean="0"/>
              <a:t> allows fine-grained access control across isolation boundaries</a:t>
            </a:r>
          </a:p>
          <a:p>
            <a:r>
              <a:rPr lang="en-US" sz="2800" dirty="0" smtClean="0"/>
              <a:t>Practical for deployment</a:t>
            </a:r>
          </a:p>
          <a:p>
            <a:endParaRPr lang="en-US" sz="2800"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188A2465-3117-4948-A937-74FA39D7F360}" type="slidenum">
              <a:rPr lang="en-US" smtClean="0"/>
              <a:pPr/>
              <a:t>4</a:t>
            </a:fld>
            <a:endParaRPr lang="en-US"/>
          </a:p>
        </p:txBody>
      </p:sp>
      <p:pic>
        <p:nvPicPr>
          <p:cNvPr id="7" name="Content Placeholder 6" descr="carol.jpg"/>
          <p:cNvPicPr>
            <a:picLocks noGrp="1" noChangeAspect="1"/>
          </p:cNvPicPr>
          <p:nvPr>
            <p:ph idx="1"/>
          </p:nvPr>
        </p:nvPicPr>
        <p:blipFill>
          <a:blip r:embed="rId3"/>
          <a:stretch>
            <a:fillRect/>
          </a:stretch>
        </p:blipFill>
        <p:spPr>
          <a:xfrm>
            <a:off x="1219200" y="685800"/>
            <a:ext cx="6781800" cy="5691869"/>
          </a:xfr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Thank you!</a:t>
            </a:r>
            <a:endParaRPr lang="en-US" dirty="0"/>
          </a:p>
        </p:txBody>
      </p:sp>
      <p:sp>
        <p:nvSpPr>
          <p:cNvPr id="7" name="Subtitle 6"/>
          <p:cNvSpPr>
            <a:spLocks noGrp="1"/>
          </p:cNvSpPr>
          <p:nvPr>
            <p:ph type="subTitle" idx="1"/>
          </p:nvPr>
        </p:nvSpPr>
        <p:spPr/>
        <p:txBody>
          <a:bodyPr/>
          <a:lstStyle/>
          <a:p>
            <a:endParaRPr lang="en-US" dirty="0"/>
          </a:p>
        </p:txBody>
      </p:sp>
      <p:sp>
        <p:nvSpPr>
          <p:cNvPr id="5" name="Slide Number Placeholder 4"/>
          <p:cNvSpPr>
            <a:spLocks noGrp="1"/>
          </p:cNvSpPr>
          <p:nvPr>
            <p:ph type="sldNum" sz="quarter" idx="12"/>
          </p:nvPr>
        </p:nvSpPr>
        <p:spPr/>
        <p:txBody>
          <a:bodyPr/>
          <a:lstStyle/>
          <a:p>
            <a:fld id="{EFF07234-FD2D-477F-85B8-C6EB6D3780B5}" type="slidenum">
              <a:rPr lang="en-US" smtClean="0"/>
              <a:pPr/>
              <a:t>40</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905000" y="1600200"/>
            <a:ext cx="6172200" cy="4525963"/>
          </a:xfrm>
        </p:spPr>
        <p:txBody>
          <a:bodyPr/>
          <a:lstStyle/>
          <a:p>
            <a:pPr>
              <a:buFont typeface="Arial" pitchFamily="34" charset="0"/>
              <a:buChar char="•"/>
            </a:pPr>
            <a:r>
              <a:rPr lang="en-US" dirty="0" smtClean="0"/>
              <a:t>The problem</a:t>
            </a:r>
          </a:p>
          <a:p>
            <a:r>
              <a:rPr lang="en-US" dirty="0" smtClean="0"/>
              <a:t>The </a:t>
            </a:r>
            <a:r>
              <a:rPr lang="en-US" dirty="0" err="1" smtClean="0"/>
              <a:t>MashupOS</a:t>
            </a:r>
            <a:r>
              <a:rPr lang="en-US" dirty="0" smtClean="0"/>
              <a:t> project</a:t>
            </a:r>
          </a:p>
          <a:p>
            <a:r>
              <a:rPr lang="en-US" dirty="0" smtClean="0"/>
              <a:t>Protection</a:t>
            </a:r>
          </a:p>
          <a:p>
            <a:r>
              <a:rPr lang="en-US" dirty="0" smtClean="0"/>
              <a:t>Communication</a:t>
            </a:r>
          </a:p>
          <a:p>
            <a:r>
              <a:rPr lang="en-US" dirty="0" smtClean="0"/>
              <a:t>Implementation and demo</a:t>
            </a:r>
          </a:p>
          <a:p>
            <a:r>
              <a:rPr lang="en-US" dirty="0" smtClean="0"/>
              <a:t>Evaluation</a:t>
            </a:r>
          </a:p>
          <a:p>
            <a:r>
              <a:rPr lang="en-US" dirty="0" smtClean="0"/>
              <a:t>Related work</a:t>
            </a:r>
          </a:p>
          <a:p>
            <a:r>
              <a:rPr lang="en-US" dirty="0" smtClean="0"/>
              <a:t>Conclusions</a:t>
            </a:r>
          </a:p>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lstStyle/>
          <a:p>
            <a:r>
              <a:rPr lang="en-US" dirty="0" smtClean="0"/>
              <a:t>Client </a:t>
            </a:r>
            <a:r>
              <a:rPr lang="en-US" dirty="0" err="1" smtClean="0"/>
              <a:t>Mashups</a:t>
            </a:r>
            <a:endParaRPr lang="en-US" dirty="0"/>
          </a:p>
        </p:txBody>
      </p:sp>
      <p:sp>
        <p:nvSpPr>
          <p:cNvPr id="3" name="Content Placeholder 2"/>
          <p:cNvSpPr>
            <a:spLocks noGrp="1"/>
          </p:cNvSpPr>
          <p:nvPr>
            <p:ph idx="1"/>
          </p:nvPr>
        </p:nvSpPr>
        <p:spPr>
          <a:xfrm>
            <a:off x="381000" y="1371600"/>
            <a:ext cx="8229600" cy="4525963"/>
          </a:xfrm>
        </p:spPr>
        <p:txBody>
          <a:bodyPr/>
          <a:lstStyle/>
          <a:p>
            <a:r>
              <a:rPr lang="en-US" sz="2400" dirty="0" smtClean="0"/>
              <a:t>Web content has evolved from single-principal services to multi-principal services, rivaling that of desktop PCs.</a:t>
            </a:r>
          </a:p>
          <a:p>
            <a:r>
              <a:rPr lang="en-US" sz="2400" dirty="0" smtClean="0"/>
              <a:t>Principal is domain</a:t>
            </a:r>
          </a:p>
        </p:txBody>
      </p:sp>
      <p:sp>
        <p:nvSpPr>
          <p:cNvPr id="4" name="Slide Number Placeholder 3"/>
          <p:cNvSpPr>
            <a:spLocks noGrp="1"/>
          </p:cNvSpPr>
          <p:nvPr>
            <p:ph type="sldNum" sz="quarter" idx="12"/>
          </p:nvPr>
        </p:nvSpPr>
        <p:spPr/>
        <p:txBody>
          <a:bodyPr/>
          <a:lstStyle/>
          <a:p>
            <a:fld id="{188A2465-3117-4948-A937-74FA39D7F360}" type="slidenum">
              <a:rPr lang="en-US" smtClean="0"/>
              <a:pPr/>
              <a:t>6</a:t>
            </a:fld>
            <a:endParaRPr lang="en-US"/>
          </a:p>
        </p:txBody>
      </p:sp>
      <p:pic>
        <p:nvPicPr>
          <p:cNvPr id="6" name="Picture 4"/>
          <p:cNvPicPr>
            <a:picLocks noChangeAspect="1" noChangeArrowheads="1"/>
          </p:cNvPicPr>
          <p:nvPr/>
        </p:nvPicPr>
        <p:blipFill>
          <a:blip r:embed="rId3"/>
          <a:srcRect/>
          <a:stretch>
            <a:fillRect/>
          </a:stretch>
        </p:blipFill>
        <p:spPr bwMode="auto">
          <a:xfrm>
            <a:off x="1295400" y="2895600"/>
            <a:ext cx="2590800" cy="2590800"/>
          </a:xfrm>
          <a:prstGeom prst="rect">
            <a:avLst/>
          </a:prstGeom>
          <a:noFill/>
          <a:ln w="9525">
            <a:noFill/>
            <a:miter lim="800000"/>
            <a:headEnd/>
            <a:tailEnd/>
          </a:ln>
          <a:effectLst/>
        </p:spPr>
      </p:pic>
      <p:pic>
        <p:nvPicPr>
          <p:cNvPr id="7" name="Picture 5"/>
          <p:cNvPicPr>
            <a:picLocks noChangeAspect="1" noChangeArrowheads="1"/>
          </p:cNvPicPr>
          <p:nvPr/>
        </p:nvPicPr>
        <p:blipFill>
          <a:blip r:embed="rId4"/>
          <a:srcRect/>
          <a:stretch>
            <a:fillRect/>
          </a:stretch>
        </p:blipFill>
        <p:spPr bwMode="auto">
          <a:xfrm>
            <a:off x="4495800" y="2819400"/>
            <a:ext cx="3048000" cy="3048000"/>
          </a:xfrm>
          <a:prstGeom prst="rect">
            <a:avLst/>
          </a:prstGeom>
          <a:noFill/>
          <a:ln w="9525">
            <a:noFill/>
            <a:miter lim="800000"/>
            <a:headEnd/>
            <a:tailEnd/>
          </a:ln>
          <a:effectLst/>
        </p:spPr>
      </p:pic>
      <p:pic>
        <p:nvPicPr>
          <p:cNvPr id="8" name="Picture 6"/>
          <p:cNvPicPr>
            <a:picLocks noChangeAspect="1" noChangeArrowheads="1"/>
          </p:cNvPicPr>
          <p:nvPr/>
        </p:nvPicPr>
        <p:blipFill>
          <a:blip r:embed="rId5"/>
          <a:srcRect/>
          <a:stretch>
            <a:fillRect/>
          </a:stretch>
        </p:blipFill>
        <p:spPr bwMode="auto">
          <a:xfrm>
            <a:off x="1524000" y="3886200"/>
            <a:ext cx="5919959" cy="2609090"/>
          </a:xfrm>
          <a:prstGeom prst="rect">
            <a:avLst/>
          </a:prstGeom>
          <a:noFill/>
          <a:ln w="38100">
            <a:solidFill>
              <a:schemeClr val="tx1"/>
            </a:solidFill>
            <a:miter lim="800000"/>
            <a:headEnd/>
            <a:tailEnd/>
          </a:ln>
        </p:spPr>
      </p:pic>
      <p:pic>
        <p:nvPicPr>
          <p:cNvPr id="9" name="Picture 15"/>
          <p:cNvPicPr>
            <a:picLocks noChangeAspect="1" noChangeArrowheads="1"/>
          </p:cNvPicPr>
          <p:nvPr/>
        </p:nvPicPr>
        <p:blipFill>
          <a:blip r:embed="rId6"/>
          <a:srcRect/>
          <a:stretch>
            <a:fillRect/>
          </a:stretch>
        </p:blipFill>
        <p:spPr bwMode="auto">
          <a:xfrm>
            <a:off x="762000" y="1600200"/>
            <a:ext cx="6019800" cy="4362450"/>
          </a:xfrm>
          <a:prstGeom prst="rect">
            <a:avLst/>
          </a:prstGeom>
          <a:noFill/>
          <a:ln w="38100">
            <a:solidFill>
              <a:schemeClr val="tx1"/>
            </a:solidFill>
            <a:miter lim="800000"/>
            <a:headEnd/>
            <a:tailEnd/>
          </a:ln>
          <a:effectLst/>
        </p:spPr>
      </p:pic>
      <p:pic>
        <p:nvPicPr>
          <p:cNvPr id="10" name="Picture 16"/>
          <p:cNvPicPr>
            <a:picLocks noChangeAspect="1" noChangeArrowheads="1"/>
          </p:cNvPicPr>
          <p:nvPr/>
        </p:nvPicPr>
        <p:blipFill>
          <a:blip r:embed="rId7"/>
          <a:srcRect/>
          <a:stretch>
            <a:fillRect/>
          </a:stretch>
        </p:blipFill>
        <p:spPr bwMode="auto">
          <a:xfrm>
            <a:off x="2743200" y="2209800"/>
            <a:ext cx="5591175" cy="4276725"/>
          </a:xfrm>
          <a:prstGeom prst="rect">
            <a:avLst/>
          </a:prstGeom>
          <a:noFill/>
          <a:ln w="38100" algn="ctr">
            <a:solidFill>
              <a:schemeClr val="tx1"/>
            </a:solid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Browsers Remain </a:t>
            </a:r>
            <a:br>
              <a:rPr lang="en-US" dirty="0" smtClean="0"/>
            </a:br>
            <a:r>
              <a:rPr lang="en-US" dirty="0" smtClean="0"/>
              <a:t>Single-Principal Systems</a:t>
            </a:r>
            <a:endParaRPr lang="en-US" dirty="0"/>
          </a:p>
        </p:txBody>
      </p:sp>
      <p:sp>
        <p:nvSpPr>
          <p:cNvPr id="3" name="Content Placeholder 2"/>
          <p:cNvSpPr>
            <a:spLocks noGrp="1"/>
          </p:cNvSpPr>
          <p:nvPr>
            <p:ph idx="1"/>
          </p:nvPr>
        </p:nvSpPr>
        <p:spPr>
          <a:xfrm>
            <a:off x="457200" y="4038600"/>
            <a:ext cx="8001000" cy="1600200"/>
          </a:xfrm>
        </p:spPr>
        <p:txBody>
          <a:bodyPr/>
          <a:lstStyle/>
          <a:p>
            <a:r>
              <a:rPr lang="en-US" dirty="0" smtClean="0"/>
              <a:t>The Same Origin Policy (SOP), an all-or-nothing trust model:</a:t>
            </a:r>
          </a:p>
          <a:p>
            <a:pPr lvl="1"/>
            <a:r>
              <a:rPr lang="en-US" dirty="0" smtClean="0"/>
              <a:t>No cross-domain interactions allowed</a:t>
            </a:r>
          </a:p>
          <a:p>
            <a:pPr lvl="1"/>
            <a:r>
              <a:rPr lang="en-US" dirty="0" smtClean="0"/>
              <a:t>(External) scripts run with the privilege of the enclosing page</a:t>
            </a:r>
          </a:p>
        </p:txBody>
      </p:sp>
      <p:sp>
        <p:nvSpPr>
          <p:cNvPr id="4" name="Slide Number Placeholder 3"/>
          <p:cNvSpPr>
            <a:spLocks noGrp="1"/>
          </p:cNvSpPr>
          <p:nvPr>
            <p:ph type="sldNum" sz="quarter" idx="12"/>
          </p:nvPr>
        </p:nvSpPr>
        <p:spPr/>
        <p:txBody>
          <a:bodyPr/>
          <a:lstStyle/>
          <a:p>
            <a:fld id="{188A2465-3117-4948-A937-74FA39D7F360}" type="slidenum">
              <a:rPr lang="en-US" smtClean="0"/>
              <a:pPr/>
              <a:t>7</a:t>
            </a:fld>
            <a:endParaRPr lang="en-US"/>
          </a:p>
        </p:txBody>
      </p:sp>
      <p:sp>
        <p:nvSpPr>
          <p:cNvPr id="5" name="Rectangle 4"/>
          <p:cNvSpPr/>
          <p:nvPr/>
        </p:nvSpPr>
        <p:spPr>
          <a:xfrm>
            <a:off x="152400" y="2286000"/>
            <a:ext cx="4191000" cy="16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913311" y="1885890"/>
            <a:ext cx="2515689" cy="400110"/>
          </a:xfrm>
          <a:prstGeom prst="rect">
            <a:avLst/>
          </a:prstGeom>
          <a:noFill/>
        </p:spPr>
        <p:txBody>
          <a:bodyPr wrap="none" rtlCol="0">
            <a:spAutoFit/>
          </a:bodyPr>
          <a:lstStyle/>
          <a:p>
            <a:r>
              <a:rPr lang="en-US" sz="2000" dirty="0" smtClean="0"/>
              <a:t>http://integrator.com/</a:t>
            </a:r>
            <a:endParaRPr lang="en-US" sz="2000" dirty="0"/>
          </a:p>
        </p:txBody>
      </p:sp>
      <p:sp>
        <p:nvSpPr>
          <p:cNvPr id="8" name="Rectangle 7"/>
          <p:cNvSpPr/>
          <p:nvPr/>
        </p:nvSpPr>
        <p:spPr>
          <a:xfrm>
            <a:off x="304800" y="2667000"/>
            <a:ext cx="3886200" cy="990600"/>
          </a:xfrm>
          <a:prstGeom prst="rect">
            <a:avLst/>
          </a:prstGeom>
          <a:solidFill>
            <a:schemeClr val="accent3">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&lt;</a:t>
            </a:r>
            <a:r>
              <a:rPr lang="en-US" sz="2000" dirty="0" err="1" smtClean="0">
                <a:solidFill>
                  <a:schemeClr val="tx1"/>
                </a:solidFill>
              </a:rPr>
              <a:t>iframe</a:t>
            </a:r>
            <a:r>
              <a:rPr lang="en-US" sz="2000" dirty="0" smtClean="0">
                <a:solidFill>
                  <a:schemeClr val="tx1"/>
                </a:solidFill>
              </a:rPr>
              <a:t> </a:t>
            </a:r>
          </a:p>
          <a:p>
            <a:r>
              <a:rPr lang="en-US" sz="2000" dirty="0" err="1" smtClean="0">
                <a:solidFill>
                  <a:schemeClr val="tx1"/>
                </a:solidFill>
              </a:rPr>
              <a:t>src</a:t>
            </a:r>
            <a:r>
              <a:rPr lang="en-US" sz="2000" dirty="0" smtClean="0">
                <a:solidFill>
                  <a:schemeClr val="tx1"/>
                </a:solidFill>
              </a:rPr>
              <a:t>=“http://provider.com/p.html”&gt;</a:t>
            </a:r>
          </a:p>
          <a:p>
            <a:r>
              <a:rPr lang="en-US" sz="2000" dirty="0" smtClean="0">
                <a:solidFill>
                  <a:schemeClr val="tx1"/>
                </a:solidFill>
              </a:rPr>
              <a:t>&lt;/</a:t>
            </a:r>
            <a:r>
              <a:rPr lang="en-US" sz="2000" dirty="0" err="1" smtClean="0">
                <a:solidFill>
                  <a:schemeClr val="tx1"/>
                </a:solidFill>
              </a:rPr>
              <a:t>iframe</a:t>
            </a:r>
            <a:r>
              <a:rPr lang="en-US" sz="2000" dirty="0" smtClean="0">
                <a:solidFill>
                  <a:schemeClr val="tx1"/>
                </a:solidFill>
              </a:rPr>
              <a:t>&gt;</a:t>
            </a:r>
            <a:endParaRPr lang="en-US" sz="2000" dirty="0">
              <a:solidFill>
                <a:schemeClr val="tx1"/>
              </a:solidFill>
            </a:endParaRPr>
          </a:p>
        </p:txBody>
      </p:sp>
      <p:sp>
        <p:nvSpPr>
          <p:cNvPr id="12" name="Rectangle 11"/>
          <p:cNvSpPr/>
          <p:nvPr/>
        </p:nvSpPr>
        <p:spPr>
          <a:xfrm>
            <a:off x="4648200" y="2286000"/>
            <a:ext cx="3962400" cy="16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334000" y="1885890"/>
            <a:ext cx="2515689" cy="400110"/>
          </a:xfrm>
          <a:prstGeom prst="rect">
            <a:avLst/>
          </a:prstGeom>
          <a:noFill/>
        </p:spPr>
        <p:txBody>
          <a:bodyPr wrap="none" rtlCol="0">
            <a:spAutoFit/>
          </a:bodyPr>
          <a:lstStyle/>
          <a:p>
            <a:r>
              <a:rPr lang="en-US" sz="2000" dirty="0" smtClean="0"/>
              <a:t>http://integrator.com/</a:t>
            </a:r>
            <a:endParaRPr lang="en-US" sz="2000" dirty="0"/>
          </a:p>
        </p:txBody>
      </p:sp>
      <p:sp>
        <p:nvSpPr>
          <p:cNvPr id="14" name="Rectangle 13"/>
          <p:cNvSpPr/>
          <p:nvPr/>
        </p:nvSpPr>
        <p:spPr>
          <a:xfrm>
            <a:off x="4800600" y="2667000"/>
            <a:ext cx="36576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&lt;script</a:t>
            </a:r>
          </a:p>
          <a:p>
            <a:r>
              <a:rPr lang="en-US" sz="2000" dirty="0" err="1" smtClean="0">
                <a:solidFill>
                  <a:schemeClr val="tx1"/>
                </a:solidFill>
              </a:rPr>
              <a:t>src</a:t>
            </a:r>
            <a:r>
              <a:rPr lang="en-US" sz="2000" dirty="0" smtClean="0">
                <a:solidFill>
                  <a:schemeClr val="tx1"/>
                </a:solidFill>
              </a:rPr>
              <a:t>=“http://provider.com/p.js”&gt;</a:t>
            </a:r>
          </a:p>
          <a:p>
            <a:r>
              <a:rPr lang="en-US" sz="2000" dirty="0" smtClean="0">
                <a:solidFill>
                  <a:schemeClr val="tx1"/>
                </a:solidFill>
              </a:rPr>
              <a:t>&lt;/script&gt;</a:t>
            </a:r>
            <a:endParaRPr lang="en-US" sz="2000" dirty="0">
              <a:solidFill>
                <a:schemeClr val="tx1"/>
              </a:solidFill>
            </a:endParaRPr>
          </a:p>
        </p:txBody>
      </p:sp>
      <p:grpSp>
        <p:nvGrpSpPr>
          <p:cNvPr id="15" name="Group 48"/>
          <p:cNvGrpSpPr/>
          <p:nvPr/>
        </p:nvGrpSpPr>
        <p:grpSpPr>
          <a:xfrm>
            <a:off x="1905000" y="2362200"/>
            <a:ext cx="389850" cy="614859"/>
            <a:chOff x="1524000" y="4572000"/>
            <a:chExt cx="389850" cy="614859"/>
          </a:xfrm>
        </p:grpSpPr>
        <p:cxnSp>
          <p:nvCxnSpPr>
            <p:cNvPr id="16" name="Straight Arrow Connector 15"/>
            <p:cNvCxnSpPr/>
            <p:nvPr/>
          </p:nvCxnSpPr>
          <p:spPr>
            <a:xfrm rot="5400000" flipH="1" flipV="1">
              <a:off x="1520974" y="4879033"/>
              <a:ext cx="614859" cy="794"/>
            </a:xfrm>
            <a:prstGeom prst="straightConnector1">
              <a:avLst/>
            </a:prstGeom>
            <a:ln w="38100">
              <a:solidFill>
                <a:srgbClr val="FF0000"/>
              </a:solidFill>
              <a:headEnd type="stealth" w="lg" len="lg"/>
              <a:tailEnd type="arrow"/>
            </a:ln>
          </p:spPr>
          <p:style>
            <a:lnRef idx="2">
              <a:schemeClr val="dk1"/>
            </a:lnRef>
            <a:fillRef idx="0">
              <a:schemeClr val="dk1"/>
            </a:fillRef>
            <a:effectRef idx="1">
              <a:schemeClr val="dk1"/>
            </a:effectRef>
            <a:fontRef idx="minor">
              <a:schemeClr val="tx1"/>
            </a:fontRef>
          </p:style>
        </p:cxnSp>
        <p:sp>
          <p:nvSpPr>
            <p:cNvPr id="17" name="TextBox 16"/>
            <p:cNvSpPr txBox="1"/>
            <p:nvPr/>
          </p:nvSpPr>
          <p:spPr>
            <a:xfrm>
              <a:off x="1524000" y="4648200"/>
              <a:ext cx="389850" cy="461665"/>
            </a:xfrm>
            <a:prstGeom prst="rect">
              <a:avLst/>
            </a:prstGeom>
            <a:noFill/>
          </p:spPr>
          <p:txBody>
            <a:bodyPr wrap="none" rtlCol="0">
              <a:spAutoFit/>
            </a:bodyPr>
            <a:lstStyle/>
            <a:p>
              <a:r>
                <a:rPr lang="en-US" sz="2400" b="1" dirty="0" smtClean="0">
                  <a:solidFill>
                    <a:srgbClr val="FF0000"/>
                  </a:solidFill>
                </a:rPr>
                <a:t>X</a:t>
              </a:r>
              <a:endParaRPr lang="en-US" sz="2400" b="1" dirty="0">
                <a:solidFill>
                  <a:srgbClr val="FF0000"/>
                </a:solidFill>
              </a:endParaRPr>
            </a:p>
          </p:txBody>
        </p:sp>
      </p:grpSp>
      <p:cxnSp>
        <p:nvCxnSpPr>
          <p:cNvPr id="19" name="Straight Arrow Connector 18"/>
          <p:cNvCxnSpPr/>
          <p:nvPr/>
        </p:nvCxnSpPr>
        <p:spPr>
          <a:xfrm rot="5400000" flipH="1" flipV="1">
            <a:off x="6322368" y="2663973"/>
            <a:ext cx="614859" cy="794"/>
          </a:xfrm>
          <a:prstGeom prst="straightConnector1">
            <a:avLst/>
          </a:prstGeom>
          <a:ln w="38100">
            <a:solidFill>
              <a:srgbClr val="00B050"/>
            </a:solidFill>
            <a:headEnd type="stealth" w="lg" len="lg"/>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Insufficiency of the SOP</a:t>
            </a:r>
            <a:endParaRPr lang="en-US" dirty="0"/>
          </a:p>
        </p:txBody>
      </p:sp>
      <p:sp>
        <p:nvSpPr>
          <p:cNvPr id="3" name="Content Placeholder 2"/>
          <p:cNvSpPr>
            <a:spLocks noGrp="1"/>
          </p:cNvSpPr>
          <p:nvPr>
            <p:ph sz="half" idx="1"/>
          </p:nvPr>
        </p:nvSpPr>
        <p:spPr>
          <a:xfrm>
            <a:off x="228600" y="1600200"/>
            <a:ext cx="4038600" cy="4525963"/>
          </a:xfrm>
        </p:spPr>
        <p:txBody>
          <a:bodyPr/>
          <a:lstStyle/>
          <a:p>
            <a:r>
              <a:rPr lang="en-US" dirty="0" smtClean="0"/>
              <a:t>Sacrifice security for functionality when including an external script without fully trusting it</a:t>
            </a:r>
          </a:p>
          <a:p>
            <a:r>
              <a:rPr lang="en-US" dirty="0" smtClean="0"/>
              <a:t>E.g., </a:t>
            </a:r>
            <a:r>
              <a:rPr lang="en-US" dirty="0" err="1" smtClean="0"/>
              <a:t>iGoogle</a:t>
            </a:r>
            <a:r>
              <a:rPr lang="en-US" dirty="0" smtClean="0"/>
              <a:t>, Live gadget aggregators’ inline gadget</a:t>
            </a:r>
          </a:p>
          <a:p>
            <a:pPr lvl="1">
              <a:buNone/>
            </a:pPr>
            <a:endParaRPr lang="en-US" dirty="0" smtClean="0"/>
          </a:p>
        </p:txBody>
      </p:sp>
      <p:sp>
        <p:nvSpPr>
          <p:cNvPr id="9" name="Content Placeholder 8"/>
          <p:cNvSpPr>
            <a:spLocks noGrp="1"/>
          </p:cNvSpPr>
          <p:nvPr>
            <p:ph sz="half" idx="2"/>
          </p:nvPr>
        </p:nvSpPr>
        <p:spPr/>
        <p:txBody>
          <a:bodyPr/>
          <a:lstStyle/>
          <a:p>
            <a:endParaRPr lang="en-US" dirty="0"/>
          </a:p>
        </p:txBody>
      </p:sp>
      <p:sp>
        <p:nvSpPr>
          <p:cNvPr id="4" name="Slide Number Placeholder 3"/>
          <p:cNvSpPr>
            <a:spLocks noGrp="1"/>
          </p:cNvSpPr>
          <p:nvPr>
            <p:ph type="sldNum" sz="quarter" idx="12"/>
          </p:nvPr>
        </p:nvSpPr>
        <p:spPr/>
        <p:txBody>
          <a:bodyPr/>
          <a:lstStyle/>
          <a:p>
            <a:fld id="{188A2465-3117-4948-A937-74FA39D7F360}" type="slidenum">
              <a:rPr lang="en-US" smtClean="0"/>
              <a:pPr/>
              <a:t>8</a:t>
            </a:fld>
            <a:endParaRPr lang="en-US"/>
          </a:p>
        </p:txBody>
      </p:sp>
      <p:pic>
        <p:nvPicPr>
          <p:cNvPr id="5" name="Picture 24"/>
          <p:cNvPicPr>
            <a:picLocks noChangeAspect="1" noChangeArrowheads="1"/>
          </p:cNvPicPr>
          <p:nvPr/>
        </p:nvPicPr>
        <p:blipFill>
          <a:blip r:embed="rId3"/>
          <a:srcRect/>
          <a:stretch>
            <a:fillRect/>
          </a:stretch>
        </p:blipFill>
        <p:spPr bwMode="auto">
          <a:xfrm>
            <a:off x="4238950" y="1981200"/>
            <a:ext cx="4785416" cy="3048000"/>
          </a:xfrm>
          <a:prstGeom prst="rect">
            <a:avLst/>
          </a:prstGeom>
          <a:noFill/>
          <a:ln w="38100">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Insufficiency of the SOP, Cont.</a:t>
            </a:r>
            <a:endParaRPr lang="en-US" dirty="0"/>
          </a:p>
        </p:txBody>
      </p:sp>
      <p:sp>
        <p:nvSpPr>
          <p:cNvPr id="7" name="Content Placeholder 6"/>
          <p:cNvSpPr>
            <a:spLocks noGrp="1"/>
          </p:cNvSpPr>
          <p:nvPr>
            <p:ph sz="half" idx="1"/>
          </p:nvPr>
        </p:nvSpPr>
        <p:spPr>
          <a:xfrm>
            <a:off x="457200" y="1447800"/>
            <a:ext cx="4191000" cy="4525963"/>
          </a:xfrm>
        </p:spPr>
        <p:txBody>
          <a:bodyPr/>
          <a:lstStyle/>
          <a:p>
            <a:r>
              <a:rPr lang="en-US" dirty="0" smtClean="0"/>
              <a:t>Third-party content sanitization is hard</a:t>
            </a:r>
          </a:p>
          <a:p>
            <a:pPr lvl="1"/>
            <a:r>
              <a:rPr lang="en-US" dirty="0" smtClean="0"/>
              <a:t>Cross site scripting (XSS): </a:t>
            </a:r>
          </a:p>
          <a:p>
            <a:pPr lvl="2"/>
            <a:r>
              <a:rPr lang="en-US" dirty="0" smtClean="0"/>
              <a:t>Unchecked user input in a generated page </a:t>
            </a:r>
          </a:p>
          <a:p>
            <a:pPr lvl="2"/>
            <a:r>
              <a:rPr lang="en-US" dirty="0" smtClean="0"/>
              <a:t>E.g., </a:t>
            </a:r>
            <a:r>
              <a:rPr lang="en-US" dirty="0" err="1" smtClean="0"/>
              <a:t>Samy</a:t>
            </a:r>
            <a:r>
              <a:rPr lang="en-US" dirty="0" smtClean="0"/>
              <a:t> worm: infected 1 million MySpace.com users in 20 hours</a:t>
            </a:r>
          </a:p>
          <a:p>
            <a:r>
              <a:rPr lang="en-US" dirty="0" smtClean="0"/>
              <a:t>Root cause:</a:t>
            </a:r>
          </a:p>
          <a:p>
            <a:pPr lvl="1"/>
            <a:r>
              <a:rPr lang="en-US" dirty="0" smtClean="0"/>
              <a:t>The injected scripts run with the page’s privilege</a:t>
            </a:r>
          </a:p>
          <a:p>
            <a:pPr lvl="1"/>
            <a:endParaRPr lang="en-US" sz="2000" dirty="0" smtClean="0"/>
          </a:p>
        </p:txBody>
      </p:sp>
      <p:sp>
        <p:nvSpPr>
          <p:cNvPr id="8" name="Content Placeholder 7"/>
          <p:cNvSpPr>
            <a:spLocks noGrp="1"/>
          </p:cNvSpPr>
          <p:nvPr>
            <p:ph sz="half" idx="2"/>
          </p:nvPr>
        </p:nvSpPr>
        <p:spPr/>
        <p:txBody>
          <a:bodyPr/>
          <a:lstStyle/>
          <a:p>
            <a:endParaRPr lang="en-US" dirty="0"/>
          </a:p>
        </p:txBody>
      </p:sp>
      <p:sp>
        <p:nvSpPr>
          <p:cNvPr id="5" name="Slide Number Placeholder 4"/>
          <p:cNvSpPr>
            <a:spLocks noGrp="1"/>
          </p:cNvSpPr>
          <p:nvPr>
            <p:ph type="sldNum" sz="quarter" idx="12"/>
          </p:nvPr>
        </p:nvSpPr>
        <p:spPr/>
        <p:txBody>
          <a:bodyPr/>
          <a:lstStyle/>
          <a:p>
            <a:fld id="{EFF07234-FD2D-477F-85B8-C6EB6D3780B5}" type="slidenum">
              <a:rPr lang="en-US" smtClean="0"/>
              <a:pPr/>
              <a:t>9</a:t>
            </a:fld>
            <a:endParaRPr lang="en-US"/>
          </a:p>
        </p:txBody>
      </p:sp>
      <p:pic>
        <p:nvPicPr>
          <p:cNvPr id="9" name="Picture 8" descr="bob.jpg"/>
          <p:cNvPicPr>
            <a:picLocks noChangeAspect="1"/>
          </p:cNvPicPr>
          <p:nvPr/>
        </p:nvPicPr>
        <p:blipFill>
          <a:blip r:embed="rId3"/>
          <a:stretch>
            <a:fillRect/>
          </a:stretch>
        </p:blipFill>
        <p:spPr>
          <a:xfrm>
            <a:off x="4953000" y="1143000"/>
            <a:ext cx="3841299" cy="5513270"/>
          </a:xfrm>
          <a:prstGeom prst="rect">
            <a:avLst/>
          </a:prstGeom>
        </p:spPr>
      </p:pic>
      <p:sp>
        <p:nvSpPr>
          <p:cNvPr id="10" name="Rounded Rectangular Callout 9"/>
          <p:cNvSpPr/>
          <p:nvPr/>
        </p:nvSpPr>
        <p:spPr>
          <a:xfrm>
            <a:off x="5029200" y="4800600"/>
            <a:ext cx="3124200" cy="814634"/>
          </a:xfrm>
          <a:prstGeom prst="wedgeRoundRectCallout">
            <a:avLst>
              <a:gd name="adj1" fmla="val -9498"/>
              <a:gd name="adj2" fmla="val 145407"/>
              <a:gd name="adj3" fmla="val 16667"/>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Samy</a:t>
            </a:r>
            <a:r>
              <a:rPr lang="en-US" sz="2800" b="1" dirty="0" smtClean="0">
                <a:solidFill>
                  <a:schemeClr val="tx1"/>
                </a:solidFill>
              </a:rPr>
              <a:t> is my hero</a:t>
            </a:r>
            <a:endParaRPr lang="en-US" sz="28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26810</TotalTime>
  <Words>2686</Words>
  <Application>Microsoft Office PowerPoint</Application>
  <PresentationFormat>On-screen Show (4:3)</PresentationFormat>
  <Paragraphs>544</Paragraphs>
  <Slides>40</Slides>
  <Notes>37</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Protection and Communication Abstractions for Web Browsers  in MashupOS</vt:lpstr>
      <vt:lpstr>Slide 2</vt:lpstr>
      <vt:lpstr>Slide 3</vt:lpstr>
      <vt:lpstr>Slide 4</vt:lpstr>
      <vt:lpstr>Outline</vt:lpstr>
      <vt:lpstr>Client Mashups</vt:lpstr>
      <vt:lpstr>Browsers Remain  Single-Principal Systems</vt:lpstr>
      <vt:lpstr>Insufficiency of the SOP</vt:lpstr>
      <vt:lpstr>Insufficiency of the SOP, Cont.</vt:lpstr>
      <vt:lpstr>Insufficiency of the SOP, Cont.</vt:lpstr>
      <vt:lpstr>The MashupOS Project</vt:lpstr>
      <vt:lpstr>Design Principles</vt:lpstr>
      <vt:lpstr>Outline</vt:lpstr>
      <vt:lpstr>A Principal’s Resources</vt:lpstr>
      <vt:lpstr>Trust Relationship between Providers and Integrators</vt:lpstr>
      <vt:lpstr>Trust Relationship between Providers and Integrators</vt:lpstr>
      <vt:lpstr>Trust Relationship between Providers and Integrators</vt:lpstr>
      <vt:lpstr>Trust Relationship between Providers and Integrators</vt:lpstr>
      <vt:lpstr>Properties of Sandbox</vt:lpstr>
      <vt:lpstr>Private Sandbox</vt:lpstr>
      <vt:lpstr>Open Sandbox</vt:lpstr>
      <vt:lpstr>Provider-Browser Protocol for Unauthorized Content</vt:lpstr>
      <vt:lpstr>Key Benefits of Sandbox</vt:lpstr>
      <vt:lpstr>Sandbox for Safe Mashups  with Ease</vt:lpstr>
      <vt:lpstr>Hosting Third-Party Content as Unauthorized Content</vt:lpstr>
      <vt:lpstr>Outline</vt:lpstr>
      <vt:lpstr>Communications</vt:lpstr>
      <vt:lpstr>CommRequest</vt:lpstr>
      <vt:lpstr>CommRequest vs. XMLHttpRequest</vt:lpstr>
      <vt:lpstr>Outline</vt:lpstr>
      <vt:lpstr>Implementation</vt:lpstr>
      <vt:lpstr>Evaluation:  Showcase Application</vt:lpstr>
      <vt:lpstr>PhotoLoc/index.htm</vt:lpstr>
      <vt:lpstr>Demo</vt:lpstr>
      <vt:lpstr>Evaluation: Prototype Performance</vt:lpstr>
      <vt:lpstr>Outline</vt:lpstr>
      <vt:lpstr>Related work</vt:lpstr>
      <vt:lpstr>Future Work</vt:lpstr>
      <vt:lpstr>Conclusions</vt:lpstr>
      <vt:lpstr>Thank you!</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 8 Planning &amp; MashupOS</dc:title>
  <dc:creator>helenw</dc:creator>
  <cp:lastModifiedBy>helenw</cp:lastModifiedBy>
  <cp:revision>869</cp:revision>
  <dcterms:created xsi:type="dcterms:W3CDTF">2007-02-15T04:48:27Z</dcterms:created>
  <dcterms:modified xsi:type="dcterms:W3CDTF">2008-02-26T18:20:57Z</dcterms:modified>
</cp:coreProperties>
</file>